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5" r:id="rId5"/>
  </p:sldMasterIdLst>
  <p:notesMasterIdLst>
    <p:notesMasterId r:id="rId41"/>
  </p:notesMasterIdLst>
  <p:sldIdLst>
    <p:sldId id="256" r:id="rId6"/>
    <p:sldId id="293" r:id="rId7"/>
    <p:sldId id="911" r:id="rId8"/>
    <p:sldId id="2145707127" r:id="rId9"/>
    <p:sldId id="1744" r:id="rId10"/>
    <p:sldId id="2145707122" r:id="rId11"/>
    <p:sldId id="2147470494" r:id="rId12"/>
    <p:sldId id="2147470493" r:id="rId13"/>
    <p:sldId id="350" r:id="rId14"/>
    <p:sldId id="2147470495" r:id="rId15"/>
    <p:sldId id="2147470496" r:id="rId16"/>
    <p:sldId id="2147470508" r:id="rId17"/>
    <p:sldId id="2147470509" r:id="rId18"/>
    <p:sldId id="2147470510" r:id="rId19"/>
    <p:sldId id="269" r:id="rId20"/>
    <p:sldId id="2147470511" r:id="rId21"/>
    <p:sldId id="268" r:id="rId22"/>
    <p:sldId id="2147470499" r:id="rId23"/>
    <p:sldId id="257" r:id="rId24"/>
    <p:sldId id="2147470500" r:id="rId25"/>
    <p:sldId id="2147470501" r:id="rId26"/>
    <p:sldId id="2147470502" r:id="rId27"/>
    <p:sldId id="263" r:id="rId28"/>
    <p:sldId id="261" r:id="rId29"/>
    <p:sldId id="262" r:id="rId30"/>
    <p:sldId id="264" r:id="rId31"/>
    <p:sldId id="265" r:id="rId32"/>
    <p:sldId id="266" r:id="rId33"/>
    <p:sldId id="267" r:id="rId34"/>
    <p:sldId id="2147470497" r:id="rId35"/>
    <p:sldId id="2147470498" r:id="rId36"/>
    <p:sldId id="2147470503" r:id="rId37"/>
    <p:sldId id="2147470504" r:id="rId38"/>
    <p:sldId id="2147470505" r:id="rId39"/>
    <p:sldId id="2147470506" r:id="rId40"/>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81" d="100"/>
          <a:sy n="81"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gh Forum" userId="90e29a1e-0e07-4b4f-9fe2-4213e0d7ba57" providerId="ADAL" clId="{3E7FD53E-2015-4ADB-AAC1-EEB6602F5875}"/>
    <pc:docChg chg="delSld delMainMaster">
      <pc:chgData name="Omagh Forum" userId="90e29a1e-0e07-4b4f-9fe2-4213e0d7ba57" providerId="ADAL" clId="{3E7FD53E-2015-4ADB-AAC1-EEB6602F5875}" dt="2023-10-24T15:01:31.979" v="6" actId="2696"/>
      <pc:docMkLst>
        <pc:docMk/>
      </pc:docMkLst>
      <pc:sldChg chg="del">
        <pc:chgData name="Omagh Forum" userId="90e29a1e-0e07-4b4f-9fe2-4213e0d7ba57" providerId="ADAL" clId="{3E7FD53E-2015-4ADB-AAC1-EEB6602F5875}" dt="2023-10-24T14:55:55.560" v="1" actId="2696"/>
        <pc:sldMkLst>
          <pc:docMk/>
          <pc:sldMk cId="3864046687" sldId="258"/>
        </pc:sldMkLst>
      </pc:sldChg>
      <pc:sldChg chg="del">
        <pc:chgData name="Omagh Forum" userId="90e29a1e-0e07-4b4f-9fe2-4213e0d7ba57" providerId="ADAL" clId="{3E7FD53E-2015-4ADB-AAC1-EEB6602F5875}" dt="2023-10-24T15:01:22.788" v="2" actId="2696"/>
        <pc:sldMkLst>
          <pc:docMk/>
          <pc:sldMk cId="4262973786" sldId="259"/>
        </pc:sldMkLst>
      </pc:sldChg>
      <pc:sldChg chg="del">
        <pc:chgData name="Omagh Forum" userId="90e29a1e-0e07-4b4f-9fe2-4213e0d7ba57" providerId="ADAL" clId="{3E7FD53E-2015-4ADB-AAC1-EEB6602F5875}" dt="2023-10-24T15:01:25.136" v="3" actId="2696"/>
        <pc:sldMkLst>
          <pc:docMk/>
          <pc:sldMk cId="2044393949" sldId="260"/>
        </pc:sldMkLst>
      </pc:sldChg>
      <pc:sldChg chg="del">
        <pc:chgData name="Omagh Forum" userId="90e29a1e-0e07-4b4f-9fe2-4213e0d7ba57" providerId="ADAL" clId="{3E7FD53E-2015-4ADB-AAC1-EEB6602F5875}" dt="2023-10-24T14:55:53.201" v="0" actId="2696"/>
        <pc:sldMkLst>
          <pc:docMk/>
          <pc:sldMk cId="3822408793" sldId="289"/>
        </pc:sldMkLst>
      </pc:sldChg>
      <pc:sldChg chg="del">
        <pc:chgData name="Omagh Forum" userId="90e29a1e-0e07-4b4f-9fe2-4213e0d7ba57" providerId="ADAL" clId="{3E7FD53E-2015-4ADB-AAC1-EEB6602F5875}" dt="2023-10-24T15:01:27.319" v="4" actId="2696"/>
        <pc:sldMkLst>
          <pc:docMk/>
          <pc:sldMk cId="1084722870" sldId="290"/>
        </pc:sldMkLst>
      </pc:sldChg>
      <pc:sldChg chg="del">
        <pc:chgData name="Omagh Forum" userId="90e29a1e-0e07-4b4f-9fe2-4213e0d7ba57" providerId="ADAL" clId="{3E7FD53E-2015-4ADB-AAC1-EEB6602F5875}" dt="2023-10-24T15:01:29.672" v="5" actId="2696"/>
        <pc:sldMkLst>
          <pc:docMk/>
          <pc:sldMk cId="1563515761" sldId="291"/>
        </pc:sldMkLst>
      </pc:sldChg>
      <pc:sldChg chg="del">
        <pc:chgData name="Omagh Forum" userId="90e29a1e-0e07-4b4f-9fe2-4213e0d7ba57" providerId="ADAL" clId="{3E7FD53E-2015-4ADB-AAC1-EEB6602F5875}" dt="2023-10-24T15:01:31.979" v="6" actId="2696"/>
        <pc:sldMkLst>
          <pc:docMk/>
          <pc:sldMk cId="4293897404" sldId="292"/>
        </pc:sldMkLst>
      </pc:sldChg>
      <pc:sldMasterChg chg="del delSldLayout">
        <pc:chgData name="Omagh Forum" userId="90e29a1e-0e07-4b4f-9fe2-4213e0d7ba57" providerId="ADAL" clId="{3E7FD53E-2015-4ADB-AAC1-EEB6602F5875}" dt="2023-10-24T14:55:53.201" v="0" actId="2696"/>
        <pc:sldMasterMkLst>
          <pc:docMk/>
          <pc:sldMasterMk cId="869927009" sldId="2147483702"/>
        </pc:sldMasterMkLst>
        <pc:sldLayoutChg chg="del">
          <pc:chgData name="Omagh Forum" userId="90e29a1e-0e07-4b4f-9fe2-4213e0d7ba57" providerId="ADAL" clId="{3E7FD53E-2015-4ADB-AAC1-EEB6602F5875}" dt="2023-10-24T14:55:53.201" v="0" actId="2696"/>
          <pc:sldLayoutMkLst>
            <pc:docMk/>
            <pc:sldMasterMk cId="869927009" sldId="2147483702"/>
            <pc:sldLayoutMk cId="268995125" sldId="2147483703"/>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1613618443" sldId="2147483704"/>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741109514" sldId="2147483705"/>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1012687858" sldId="2147483706"/>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682211643" sldId="2147483707"/>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620440839" sldId="2147483708"/>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648272353" sldId="2147483709"/>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574442207" sldId="2147483710"/>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338414230" sldId="2147483711"/>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987168949" sldId="2147483712"/>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861591787" sldId="2147483713"/>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686556054" sldId="2147483714"/>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2520630529" sldId="2147483715"/>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828843511" sldId="2147483716"/>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1269947365" sldId="2147483717"/>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814041747" sldId="2147483718"/>
          </pc:sldLayoutMkLst>
        </pc:sldLayoutChg>
        <pc:sldLayoutChg chg="del">
          <pc:chgData name="Omagh Forum" userId="90e29a1e-0e07-4b4f-9fe2-4213e0d7ba57" providerId="ADAL" clId="{3E7FD53E-2015-4ADB-AAC1-EEB6602F5875}" dt="2023-10-24T14:55:53.201" v="0" actId="2696"/>
          <pc:sldLayoutMkLst>
            <pc:docMk/>
            <pc:sldMasterMk cId="869927009" sldId="2147483702"/>
            <pc:sldLayoutMk cId="3351983870" sldId="21474837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4A5B12B6-3660-448C-B8CC-9FE2EA0E5039}" type="datetimeFigureOut">
              <a:rPr lang="en-GB" smtClean="0"/>
              <a:t>24/10/2023</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D43449FC-40FA-414B-A55D-0E67CB7D7E01}" type="slidenum">
              <a:rPr lang="en-GB" smtClean="0"/>
              <a:t>‹#›</a:t>
            </a:fld>
            <a:endParaRPr lang="en-GB"/>
          </a:p>
        </p:txBody>
      </p:sp>
    </p:spTree>
    <p:extLst>
      <p:ext uri="{BB962C8B-B14F-4D97-AF65-F5344CB8AC3E}">
        <p14:creationId xmlns:p14="http://schemas.microsoft.com/office/powerpoint/2010/main" val="406193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E25A-D027-4AE9-99D6-3910C52BB4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6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E8CC8-5280-4288-930E-F7165ED092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2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E8CC8-5280-4288-930E-F7165ED092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Money Guiders is an ongoing programme, run by the Money &amp; Pensions Service, an arms-length body supported by the Department for Work &amp; Pensions </a:t>
            </a:r>
            <a:endParaRPr lang="en-US"/>
          </a:p>
          <a:p>
            <a:pPr marL="228600" indent="-228600">
              <a:buAutoNum type="arabicPeriod"/>
            </a:pPr>
            <a:r>
              <a:rPr lang="en-GB"/>
              <a:t>The programme is tailored for each of the four UK countries, with separate networks for England, Wales, Scotland and Northern Ireland </a:t>
            </a:r>
          </a:p>
          <a:p>
            <a:pPr marL="228600" indent="-228600">
              <a:buAutoNum type="arabicPeriod"/>
            </a:pPr>
            <a:r>
              <a:rPr lang="en-GB"/>
              <a:t>Money Guiders is proven to work over an 18-month pilot, and now has more than 5500 practitioners (and counting) </a:t>
            </a:r>
            <a:endParaRPr lang="en-GB">
              <a:cs typeface="Calibri"/>
            </a:endParaRPr>
          </a:p>
          <a:p>
            <a:pPr marL="228600" indent="-228600">
              <a:buAutoNum type="arabicPeriod"/>
            </a:pPr>
            <a:r>
              <a:rPr lang="en-GB"/>
              <a:t>Online training offers organisations and practitioners a City &amp; Guild endorsed credential (a digital badge) on completion of the Foundation modules and assessment. Recognition is coming for the Technical Tiers. </a:t>
            </a:r>
            <a:endParaRPr lang="en-GB">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25E91-74EF-4053-9692-CD1B9C7AEB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78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accent4"/>
                </a:solidFill>
                <a:effectLst/>
                <a:latin typeface="+mj-lt"/>
              </a:rPr>
              <a:t>The Money Guidance Competency Framework sets out the core competencies every Money Guider needs so they can provide a safe, quality service for </a:t>
            </a:r>
            <a:r>
              <a:rPr lang="en-US" dirty="0">
                <a:solidFill>
                  <a:schemeClr val="accent4"/>
                </a:solidFill>
                <a:latin typeface="+mj-lt"/>
              </a:rPr>
              <a:t>their service users</a:t>
            </a:r>
            <a:r>
              <a:rPr lang="en-US" b="0" i="0" dirty="0">
                <a:solidFill>
                  <a:schemeClr val="accent4"/>
                </a:solidFill>
                <a:effectLst/>
                <a:latin typeface="+mj-lt"/>
              </a:rPr>
              <a:t>. </a:t>
            </a:r>
          </a:p>
          <a:p>
            <a:endParaRPr lang="en-US" dirty="0">
              <a:solidFill>
                <a:schemeClr val="accent4"/>
              </a:solidFill>
              <a:latin typeface="+mj-lt"/>
            </a:endParaRPr>
          </a:p>
          <a:p>
            <a:r>
              <a:rPr lang="en-US" b="0" i="0" dirty="0">
                <a:solidFill>
                  <a:schemeClr val="accent4"/>
                </a:solidFill>
                <a:effectLst/>
                <a:latin typeface="+mj-lt"/>
              </a:rPr>
              <a:t>It is designed for anyone who provides any type of money guidance whatever their sector or job role.</a:t>
            </a:r>
            <a:endParaRPr kumimoji="0" lang="en-GB" sz="1200" b="1" i="0" u="none" strike="noStrike" kern="1200" cap="none" spc="0" normalizeH="0" baseline="0" noProof="0" dirty="0">
              <a:ln>
                <a:noFill/>
              </a:ln>
              <a:solidFill>
                <a:schemeClr val="accent4"/>
              </a:solidFill>
              <a:effectLst/>
              <a:uLnTx/>
              <a:uFillTx/>
              <a:latin typeface="+mj-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25E91-74EF-4053-9692-CD1B9C7AEB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1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25E91-74EF-4053-9692-CD1B9C7AEB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9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3449FC-40FA-414B-A55D-0E67CB7D7E01}" type="slidenum">
              <a:rPr lang="en-GB" smtClean="0"/>
              <a:t>30</a:t>
            </a:fld>
            <a:endParaRPr lang="en-GB"/>
          </a:p>
        </p:txBody>
      </p:sp>
    </p:spTree>
    <p:extLst>
      <p:ext uri="{BB962C8B-B14F-4D97-AF65-F5344CB8AC3E}">
        <p14:creationId xmlns:p14="http://schemas.microsoft.com/office/powerpoint/2010/main" val="40582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3308-8EA1-4ADF-A6B1-913BC233B0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10A844-3E1E-4D2E-8AEA-70E38DD0A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0350C3-2FAE-48F5-91A8-20282BE5D3D2}"/>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44A4B942-E164-4E3B-99E9-BB3CEB486B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74AFB6-B567-4461-95DA-EA50C9F8C913}"/>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58013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4F4C-A25D-451C-AD1F-45B9E4FE90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55352F-BA7A-4560-B58A-30B673B45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D04CB3-A398-434F-86BB-9A081804A71C}"/>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5A016E39-BF65-4D84-83C5-DB46863D5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8079E0-F05A-43DB-AD99-063D782E8D1F}"/>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60682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39A91-5882-4704-909C-15A5DF30E1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8D4A75-AB49-44C1-BC78-B7E3D55929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754FD8-3DAD-4C7B-BDA5-0E4809466FF4}"/>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A49866A9-1169-4078-872E-02468CC6F0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7F479B-9629-4488-B677-5E70DBFF2E3D}"/>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1275578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picture containing object&#10;&#10;Description automatically generated">
            <a:extLst>
              <a:ext uri="{FF2B5EF4-FFF2-40B4-BE49-F238E27FC236}">
                <a16:creationId xmlns:a16="http://schemas.microsoft.com/office/drawing/2014/main" id="{7A8F6E86-611E-4D5F-8856-EC4810934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4100517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E43C97-526D-43E3-A57A-654023993492}"/>
              </a:ext>
            </a:extLst>
          </p:cNvPr>
          <p:cNvSpPr>
            <a:spLocks noGrp="1"/>
          </p:cNvSpPr>
          <p:nvPr>
            <p:ph type="sldNum" sz="quarter" idx="12"/>
          </p:nvPr>
        </p:nvSpPr>
        <p:spPr>
          <a:xfrm>
            <a:off x="10894735" y="6296419"/>
            <a:ext cx="564995" cy="164557"/>
          </a:xfrm>
          <a:prstGeom prst="rect">
            <a:avLst/>
          </a:prstGeom>
        </p:spPr>
        <p:txBody>
          <a:bodyPr/>
          <a:lstStyle/>
          <a:p>
            <a:fld id="{A251123C-2B82-4FDC-BEB9-38D167488FD5}" type="slidenum">
              <a:rPr lang="en-GB" smtClean="0"/>
              <a:t>‹#›</a:t>
            </a:fld>
            <a:endParaRPr lang="en-GB"/>
          </a:p>
        </p:txBody>
      </p:sp>
      <p:sp>
        <p:nvSpPr>
          <p:cNvPr id="3" name="Text Placeholder 14">
            <a:extLst>
              <a:ext uri="{FF2B5EF4-FFF2-40B4-BE49-F238E27FC236}">
                <a16:creationId xmlns:a16="http://schemas.microsoft.com/office/drawing/2014/main" id="{9E4F6AE7-726E-4B22-8479-E4BD52E43C60}"/>
              </a:ext>
            </a:extLst>
          </p:cNvPr>
          <p:cNvSpPr>
            <a:spLocks noGrp="1"/>
          </p:cNvSpPr>
          <p:nvPr>
            <p:ph type="body" sz="quarter" idx="15" hasCustomPrompt="1"/>
          </p:nvPr>
        </p:nvSpPr>
        <p:spPr>
          <a:xfrm>
            <a:off x="852947" y="246063"/>
            <a:ext cx="2554287" cy="344487"/>
          </a:xfrm>
        </p:spPr>
        <p:txBody>
          <a:bodyPr>
            <a:noAutofit/>
          </a:bodyPr>
          <a:lstStyle>
            <a:lvl1pPr marL="0" indent="0">
              <a:buNone/>
              <a:defRPr sz="1200">
                <a:solidFill>
                  <a:schemeClr val="tx1"/>
                </a:solidFill>
              </a:defRPr>
            </a:lvl1pPr>
          </a:lstStyle>
          <a:p>
            <a:pPr lvl="0"/>
            <a:r>
              <a:rPr lang="en-US"/>
              <a:t>Name of project | Section title</a:t>
            </a:r>
            <a:endParaRPr lang="en-GB"/>
          </a:p>
        </p:txBody>
      </p:sp>
    </p:spTree>
    <p:extLst>
      <p:ext uri="{BB962C8B-B14F-4D97-AF65-F5344CB8AC3E}">
        <p14:creationId xmlns:p14="http://schemas.microsoft.com/office/powerpoint/2010/main" val="398992333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a:t>
            </a:r>
            <a:r>
              <a:rPr lang="en-GB" sz="1200" b="1" dirty="0">
                <a:solidFill>
                  <a:srgbClr val="143960"/>
                </a:solidFill>
              </a:rPr>
              <a:t>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GB"/>
              <a:t>Click to 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GB"/>
              <a:t>Click to 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GB"/>
              <a:t>Click to 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GB"/>
              <a:t>Click to 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GB"/>
              <a:t>Click icon to add picture</a:t>
            </a:r>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GB"/>
              <a:t>Click icon to add picture</a:t>
            </a:r>
          </a:p>
        </p:txBody>
      </p:sp>
    </p:spTree>
    <p:extLst>
      <p:ext uri="{BB962C8B-B14F-4D97-AF65-F5344CB8AC3E}">
        <p14:creationId xmlns:p14="http://schemas.microsoft.com/office/powerpoint/2010/main" val="923389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56449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402031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2139498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02416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249665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7288-EB45-4102-B5B0-BA7326559B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C254E9-8FBF-4EE1-A065-22DF1C3D9F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CDFEF-01AE-4BB8-93DD-DB4CE9BA3A1A}"/>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B97E0F8C-05C5-42F6-85F9-1B89A18D81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82C1A-CA81-41AB-9D86-AB4563BED0FF}"/>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1643992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620A55-ADA7-4D58-8DE9-4C4935A6402E}"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342677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620A55-ADA7-4D58-8DE9-4C4935A6402E}"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3572672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620A55-ADA7-4D58-8DE9-4C4935A6402E}"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402294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20A55-ADA7-4D58-8DE9-4C4935A6402E}"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314423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20A55-ADA7-4D58-8DE9-4C4935A6402E}"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124021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20A55-ADA7-4D58-8DE9-4C4935A6402E}"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27270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20A55-ADA7-4D58-8DE9-4C4935A6402E}"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2468661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2700250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80299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59247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FD29-4497-4D02-839D-5C710960C9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979193-F4F9-4A49-B120-73A202BAA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1097EE-235D-4A57-8ACF-CDEDAFE56A63}"/>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BA481A3E-6A70-4561-8ABC-741CB37642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845267-4821-4B3E-866E-C3B2EBA8BFD4}"/>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3961316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A620A55-ADA7-4D58-8DE9-4C4935A6402E}"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183926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A620A55-ADA7-4D58-8DE9-4C4935A6402E}" type="datetimeFigureOut">
              <a:rPr lang="en-US" smtClean="0"/>
              <a:t>10/24/2023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59925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110530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A620A55-ADA7-4D58-8DE9-4C4935A6402E}"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70BD6BA-86FA-43A1-A42A-8ACE20CFCFF3}" type="slidenum">
              <a:rPr lang="en-US" smtClean="0"/>
              <a:t>‹#›</a:t>
            </a:fld>
            <a:endParaRPr lang="en-US"/>
          </a:p>
        </p:txBody>
      </p:sp>
    </p:spTree>
    <p:extLst>
      <p:ext uri="{BB962C8B-B14F-4D97-AF65-F5344CB8AC3E}">
        <p14:creationId xmlns:p14="http://schemas.microsoft.com/office/powerpoint/2010/main" val="7294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2E80-11BD-468B-8476-2AFD038972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60BF5F-AEE9-4ED9-8521-7ADFFD5BD8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4F9801-4B57-4F4E-81EC-4D9B086AC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AFF6A0-B00F-4694-B1CA-62C6A25A41F5}"/>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6" name="Footer Placeholder 5">
            <a:extLst>
              <a:ext uri="{FF2B5EF4-FFF2-40B4-BE49-F238E27FC236}">
                <a16:creationId xmlns:a16="http://schemas.microsoft.com/office/drawing/2014/main" id="{EB1F8E8A-9E73-455C-A31B-DE66792DFF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F9D065-CFF6-4BDF-AD93-43A9D81A5A38}"/>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46180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560A-E0EA-474D-8513-8D42606BF2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288791-654F-440F-9679-E1D500306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8CF77E-F48F-4ECC-94F3-34D03E474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FBF375-904F-47C4-90A0-852FDEB48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370DB-750F-4A18-A480-B5CF56124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D13BFB-7564-4184-BB75-70D1F76B2093}"/>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8" name="Footer Placeholder 7">
            <a:extLst>
              <a:ext uri="{FF2B5EF4-FFF2-40B4-BE49-F238E27FC236}">
                <a16:creationId xmlns:a16="http://schemas.microsoft.com/office/drawing/2014/main" id="{12664F1F-9972-4149-8335-6C2FEAAE8E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CB72B5-09A5-4CA8-8798-6A3EB8A67097}"/>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15792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1FDB-ABC4-49DF-ADDF-459C56B81B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A4FBF4-57E2-40A5-92E5-B11B6B4673F8}"/>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4" name="Footer Placeholder 3">
            <a:extLst>
              <a:ext uri="{FF2B5EF4-FFF2-40B4-BE49-F238E27FC236}">
                <a16:creationId xmlns:a16="http://schemas.microsoft.com/office/drawing/2014/main" id="{7E373E89-0F45-447A-B9FD-694988F83C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735850-4F6E-4194-B171-C72F7F2E2FF5}"/>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306178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0E3D14-F022-4A4B-8F32-0A4A3B33CEF8}"/>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3" name="Footer Placeholder 2">
            <a:extLst>
              <a:ext uri="{FF2B5EF4-FFF2-40B4-BE49-F238E27FC236}">
                <a16:creationId xmlns:a16="http://schemas.microsoft.com/office/drawing/2014/main" id="{923A8EBC-54DE-4024-A539-A258EBC688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B951CF-3D98-4D08-BCEB-E222778C4C18}"/>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279154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241F-698C-428A-9833-F9D2332090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39EBE5-A4C4-4D8D-B03F-E66696DCB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1C4020-D46D-4437-9E4F-B85152F61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08739-92B7-4160-8767-D904A8AABE06}"/>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6" name="Footer Placeholder 5">
            <a:extLst>
              <a:ext uri="{FF2B5EF4-FFF2-40B4-BE49-F238E27FC236}">
                <a16:creationId xmlns:a16="http://schemas.microsoft.com/office/drawing/2014/main" id="{F86E518B-BB31-45D4-AB58-007E0E9CA1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9B5138-C346-4120-82EB-2C85B3B99E64}"/>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370248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E824-812D-4F0B-BB2A-EB8F6E7C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D736BC-6BA7-48B3-A45A-5EE960BCBA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5CD8E5-697B-414D-A89C-33C359422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C2CD5-7B99-4E28-B69B-89AC632F6EAD}"/>
              </a:ext>
            </a:extLst>
          </p:cNvPr>
          <p:cNvSpPr>
            <a:spLocks noGrp="1"/>
          </p:cNvSpPr>
          <p:nvPr>
            <p:ph type="dt" sz="half" idx="10"/>
          </p:nvPr>
        </p:nvSpPr>
        <p:spPr/>
        <p:txBody>
          <a:bodyPr/>
          <a:lstStyle/>
          <a:p>
            <a:fld id="{5D20C8C1-CDA4-4FB8-9BB5-DB6D619A3DF0}" type="datetimeFigureOut">
              <a:rPr lang="en-GB" smtClean="0"/>
              <a:t>24/10/2023</a:t>
            </a:fld>
            <a:endParaRPr lang="en-GB"/>
          </a:p>
        </p:txBody>
      </p:sp>
      <p:sp>
        <p:nvSpPr>
          <p:cNvPr id="6" name="Footer Placeholder 5">
            <a:extLst>
              <a:ext uri="{FF2B5EF4-FFF2-40B4-BE49-F238E27FC236}">
                <a16:creationId xmlns:a16="http://schemas.microsoft.com/office/drawing/2014/main" id="{07497E68-6160-4AB1-8A98-2CB972F829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7098B1-9E9B-4223-A797-B1D657DCC9BF}"/>
              </a:ext>
            </a:extLst>
          </p:cNvPr>
          <p:cNvSpPr>
            <a:spLocks noGrp="1"/>
          </p:cNvSpPr>
          <p:nvPr>
            <p:ph type="sldNum" sz="quarter" idx="12"/>
          </p:nvPr>
        </p:nvSpPr>
        <p:spPr/>
        <p:txBody>
          <a:bodyPr/>
          <a:lstStyle/>
          <a:p>
            <a:fld id="{C483DCE7-29E0-4293-A5D7-21BABA810FCE}" type="slidenum">
              <a:rPr lang="en-GB" smtClean="0"/>
              <a:t>‹#›</a:t>
            </a:fld>
            <a:endParaRPr lang="en-GB"/>
          </a:p>
        </p:txBody>
      </p:sp>
    </p:spTree>
    <p:extLst>
      <p:ext uri="{BB962C8B-B14F-4D97-AF65-F5344CB8AC3E}">
        <p14:creationId xmlns:p14="http://schemas.microsoft.com/office/powerpoint/2010/main" val="411726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934ED-50F1-4E2F-9633-2A625D52B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EB445D-9F0F-42D8-9F17-177C86AC3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83D42F-39C9-4F26-A2CC-094C37E9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0C8C1-CDA4-4FB8-9BB5-DB6D619A3DF0}" type="datetimeFigureOut">
              <a:rPr lang="en-GB" smtClean="0"/>
              <a:t>24/10/2023</a:t>
            </a:fld>
            <a:endParaRPr lang="en-GB"/>
          </a:p>
        </p:txBody>
      </p:sp>
      <p:sp>
        <p:nvSpPr>
          <p:cNvPr id="5" name="Footer Placeholder 4">
            <a:extLst>
              <a:ext uri="{FF2B5EF4-FFF2-40B4-BE49-F238E27FC236}">
                <a16:creationId xmlns:a16="http://schemas.microsoft.com/office/drawing/2014/main" id="{BA45BE9F-F076-4C7F-A2CD-A146A95D7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FA982E8-B5BD-4AA9-8C22-568224F386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3DCE7-29E0-4293-A5D7-21BABA810FCE}" type="slidenum">
              <a:rPr lang="en-GB" smtClean="0"/>
              <a:t>‹#›</a:t>
            </a:fld>
            <a:endParaRPr lang="en-GB"/>
          </a:p>
        </p:txBody>
      </p:sp>
    </p:spTree>
    <p:extLst>
      <p:ext uri="{BB962C8B-B14F-4D97-AF65-F5344CB8AC3E}">
        <p14:creationId xmlns:p14="http://schemas.microsoft.com/office/powerpoint/2010/main" val="48191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 id="2147483721" r:id="rId13"/>
    <p:sldLayoutId id="2147483722" r:id="rId14"/>
    <p:sldLayoutId id="2147483723" r:id="rId15"/>
    <p:sldLayoutId id="214748372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A620A55-ADA7-4D58-8DE9-4C4935A6402E}" type="datetimeFigureOut">
              <a:rPr lang="en-US" smtClean="0"/>
              <a:t>10/24/2023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70BD6BA-86FA-43A1-A42A-8ACE20CFCFF3}" type="slidenum">
              <a:rPr lang="en-US" smtClean="0"/>
              <a:t>‹#›</a:t>
            </a:fld>
            <a:endParaRPr lang="en-US"/>
          </a:p>
        </p:txBody>
      </p:sp>
    </p:spTree>
    <p:extLst>
      <p:ext uri="{BB962C8B-B14F-4D97-AF65-F5344CB8AC3E}">
        <p14:creationId xmlns:p14="http://schemas.microsoft.com/office/powerpoint/2010/main" val="16237145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8.jpeg"/><Relationship Id="rId7" Type="http://schemas.openxmlformats.org/officeDocument/2006/relationships/image" Target="../media/image41.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5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6.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65.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42.svg"/><Relationship Id="rId7" Type="http://schemas.openxmlformats.org/officeDocument/2006/relationships/image" Target="../media/image72.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9.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hyperlink" Target="http://www.maps.org.uk/money-guid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519334DB-EC8F-4050-9C6E-F92B6A72D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1" name="Color Cover">
              <a:extLst>
                <a:ext uri="{FF2B5EF4-FFF2-40B4-BE49-F238E27FC236}">
                  <a16:creationId xmlns:a16="http://schemas.microsoft.com/office/drawing/2014/main" id="{EA01B1DD-00B6-4407-827C-3F408B773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Cover">
              <a:extLst>
                <a:ext uri="{FF2B5EF4-FFF2-40B4-BE49-F238E27FC236}">
                  <a16:creationId xmlns:a16="http://schemas.microsoft.com/office/drawing/2014/main" id="{AF1D500A-77DB-437E-A54D-45B239D6D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3F87BA2A-0B66-4DEF-A04F-2CC172257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5" name="Color">
              <a:extLst>
                <a:ext uri="{FF2B5EF4-FFF2-40B4-BE49-F238E27FC236}">
                  <a16:creationId xmlns:a16="http://schemas.microsoft.com/office/drawing/2014/main" id="{522B2F8C-7861-41DA-AB7F-C621655E4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lor">
              <a:extLst>
                <a:ext uri="{FF2B5EF4-FFF2-40B4-BE49-F238E27FC236}">
                  <a16:creationId xmlns:a16="http://schemas.microsoft.com/office/drawing/2014/main" id="{90AE996F-5C1A-4DD0-B66D-9C837744A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icture containing graphical user interface&#10;&#10;Description automatically generated">
            <a:extLst>
              <a:ext uri="{FF2B5EF4-FFF2-40B4-BE49-F238E27FC236}">
                <a16:creationId xmlns:a16="http://schemas.microsoft.com/office/drawing/2014/main" id="{D00D19A5-A659-4B78-9241-1AE61308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188" y="1173129"/>
            <a:ext cx="2400366" cy="2400366"/>
          </a:xfrm>
          <a:prstGeom prst="rect">
            <a:avLst/>
          </a:prstGeom>
        </p:spPr>
      </p:pic>
      <p:pic>
        <p:nvPicPr>
          <p:cNvPr id="8" name="Picture 7">
            <a:extLst>
              <a:ext uri="{FF2B5EF4-FFF2-40B4-BE49-F238E27FC236}">
                <a16:creationId xmlns:a16="http://schemas.microsoft.com/office/drawing/2014/main" id="{E06EF70E-D95A-4178-B8FB-103632A89C9F}"/>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708758" y="3993783"/>
            <a:ext cx="4358797" cy="1667239"/>
          </a:xfrm>
          <a:prstGeom prst="rect">
            <a:avLst/>
          </a:prstGeom>
        </p:spPr>
      </p:pic>
      <p:grpSp>
        <p:nvGrpSpPr>
          <p:cNvPr id="48" name="Group 4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49" name="Freeform: Shape 4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Subtitle 2">
            <a:extLst>
              <a:ext uri="{FF2B5EF4-FFF2-40B4-BE49-F238E27FC236}">
                <a16:creationId xmlns:a16="http://schemas.microsoft.com/office/drawing/2014/main" id="{1E132D07-3D73-4DFA-B36E-E66FEAD0B5ED}"/>
              </a:ext>
            </a:extLst>
          </p:cNvPr>
          <p:cNvSpPr>
            <a:spLocks noGrp="1"/>
          </p:cNvSpPr>
          <p:nvPr>
            <p:ph type="subTitle" idx="1"/>
          </p:nvPr>
        </p:nvSpPr>
        <p:spPr>
          <a:xfrm>
            <a:off x="1012643" y="3681506"/>
            <a:ext cx="5203989" cy="2346080"/>
          </a:xfrm>
        </p:spPr>
        <p:txBody>
          <a:bodyPr anchor="t">
            <a:normAutofit/>
          </a:bodyPr>
          <a:lstStyle/>
          <a:p>
            <a:pPr algn="l"/>
            <a:r>
              <a:rPr lang="en-GB" dirty="0">
                <a:solidFill>
                  <a:schemeClr val="bg1"/>
                </a:solidFill>
              </a:rPr>
              <a:t>Omagh Forum for Rural Associations</a:t>
            </a:r>
          </a:p>
          <a:p>
            <a:pPr algn="l"/>
            <a:r>
              <a:rPr lang="en-GB" dirty="0">
                <a:solidFill>
                  <a:schemeClr val="bg1"/>
                </a:solidFill>
              </a:rPr>
              <a:t>33rd Annual General Meeting</a:t>
            </a:r>
          </a:p>
          <a:p>
            <a:pPr algn="l"/>
            <a:r>
              <a:rPr lang="en-GB" dirty="0">
                <a:solidFill>
                  <a:schemeClr val="bg1"/>
                </a:solidFill>
              </a:rPr>
              <a:t>Thursday 19</a:t>
            </a:r>
            <a:r>
              <a:rPr lang="en-GB" baseline="30000" dirty="0">
                <a:solidFill>
                  <a:schemeClr val="bg1"/>
                </a:solidFill>
              </a:rPr>
              <a:t>th</a:t>
            </a:r>
            <a:r>
              <a:rPr lang="en-GB" dirty="0">
                <a:solidFill>
                  <a:schemeClr val="bg1"/>
                </a:solidFill>
              </a:rPr>
              <a:t> October 2023</a:t>
            </a:r>
          </a:p>
        </p:txBody>
      </p:sp>
    </p:spTree>
    <p:extLst>
      <p:ext uri="{BB962C8B-B14F-4D97-AF65-F5344CB8AC3E}">
        <p14:creationId xmlns:p14="http://schemas.microsoft.com/office/powerpoint/2010/main" val="4247901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763B-3553-4574-AC9B-C682C4B0D059}"/>
              </a:ext>
            </a:extLst>
          </p:cNvPr>
          <p:cNvSpPr>
            <a:spLocks noGrp="1"/>
          </p:cNvSpPr>
          <p:nvPr>
            <p:ph type="title"/>
          </p:nvPr>
        </p:nvSpPr>
        <p:spPr>
          <a:xfrm>
            <a:off x="335360" y="597817"/>
            <a:ext cx="9437212" cy="1211003"/>
          </a:xfrm>
        </p:spPr>
        <p:txBody>
          <a:bodyPr>
            <a:normAutofit/>
          </a:bodyPr>
          <a:lstStyle/>
          <a:p>
            <a:r>
              <a:rPr lang="en-GB" sz="3200"/>
              <a:t>Programme features </a:t>
            </a:r>
            <a:endParaRPr lang="en-GB" sz="3200">
              <a:solidFill>
                <a:srgbClr val="00A4DE"/>
              </a:solidFill>
            </a:endParaRPr>
          </a:p>
        </p:txBody>
      </p:sp>
      <p:sp>
        <p:nvSpPr>
          <p:cNvPr id="5" name="Rectangle 4">
            <a:extLst>
              <a:ext uri="{FF2B5EF4-FFF2-40B4-BE49-F238E27FC236}">
                <a16:creationId xmlns:a16="http://schemas.microsoft.com/office/drawing/2014/main" id="{419C58D5-6B99-B914-E936-C9682744E8B6}"/>
              </a:ext>
            </a:extLst>
          </p:cNvPr>
          <p:cNvSpPr/>
          <p:nvPr/>
        </p:nvSpPr>
        <p:spPr>
          <a:xfrm>
            <a:off x="150394" y="1436688"/>
            <a:ext cx="11781577"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4F5F031A-5678-87E8-5C09-1C9A024DC592}"/>
              </a:ext>
            </a:extLst>
          </p:cNvPr>
          <p:cNvSpPr txBox="1">
            <a:spLocks/>
          </p:cNvSpPr>
          <p:nvPr/>
        </p:nvSpPr>
        <p:spPr>
          <a:xfrm>
            <a:off x="432000" y="3145810"/>
            <a:ext cx="3720655" cy="551665"/>
          </a:xfrm>
          <a:prstGeom prst="rect">
            <a:avLst/>
          </a:prstGeom>
          <a:solidFill>
            <a:srgbClr val="00A4DE"/>
          </a:solidFill>
          <a:ln>
            <a:noFill/>
          </a:ln>
        </p:spPr>
        <p:txBody>
          <a:bodyPr vert="horz" lIns="144000" tIns="0" rIns="0" bIns="0" numCol="1" spcCol="144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Calibri"/>
                <a:ea typeface="+mn-ea"/>
                <a:cs typeface="+mn-cs"/>
              </a:rPr>
              <a:t>Framework and standards </a:t>
            </a:r>
          </a:p>
        </p:txBody>
      </p:sp>
      <p:sp>
        <p:nvSpPr>
          <p:cNvPr id="7" name="Content Placeholder 2">
            <a:extLst>
              <a:ext uri="{FF2B5EF4-FFF2-40B4-BE49-F238E27FC236}">
                <a16:creationId xmlns:a16="http://schemas.microsoft.com/office/drawing/2014/main" id="{A860E4EA-5FC7-1683-E880-60F4A4D0B737}"/>
              </a:ext>
            </a:extLst>
          </p:cNvPr>
          <p:cNvSpPr txBox="1">
            <a:spLocks/>
          </p:cNvSpPr>
          <p:nvPr/>
        </p:nvSpPr>
        <p:spPr>
          <a:xfrm>
            <a:off x="432000" y="3776431"/>
            <a:ext cx="11349576" cy="3081569"/>
          </a:xfrm>
          <a:prstGeom prst="rect">
            <a:avLst/>
          </a:prstGeom>
        </p:spPr>
        <p:txBody>
          <a:bodyPr vert="horz" lIns="0" tIns="0" rIns="0" bIns="0" numCol="3" spcCol="144000" rtlCol="0" anchor="t" anchorCtr="0">
            <a:no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Competency Framework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Setting out the skills, qualities and knowledge needed to give impartial money guidance in the non-regulated space.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Professional recognition</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Giving you the option to be assessed to gain </a:t>
            </a:r>
            <a:b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City &amp; Guilds credentials (digital badges).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Practitioner training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E-learning modules based on the Framework, complementing any existing training and protecting practitioner wellbeing.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A4DE"/>
                </a:solidFill>
                <a:effectLst/>
                <a:uLnTx/>
                <a:uFillTx/>
                <a:latin typeface="Calibri"/>
                <a:ea typeface="+mn-ea"/>
                <a:cs typeface="+mn-cs"/>
              </a:rPr>
              <a:t>20 hours of learning available </a:t>
            </a:r>
            <a:br>
              <a:rPr kumimoji="0" lang="en-GB" sz="1400" b="1" i="0" u="none" strike="noStrike" kern="1200" cap="none" spc="0" normalizeH="0" baseline="0" noProof="0">
                <a:ln>
                  <a:noFill/>
                </a:ln>
                <a:solidFill>
                  <a:srgbClr val="00A4DE"/>
                </a:solidFill>
                <a:effectLst/>
                <a:uLnTx/>
                <a:uFillTx/>
                <a:latin typeface="Calibri"/>
                <a:ea typeface="+mn-ea"/>
                <a:cs typeface="+mn-cs"/>
              </a:rPr>
            </a:br>
            <a:r>
              <a:rPr kumimoji="0" lang="en-GB" sz="1400" b="0" i="0" u="none" strike="noStrike" kern="1200" cap="none" spc="0" normalizeH="0" baseline="0" noProof="0">
                <a:ln>
                  <a:noFill/>
                </a:ln>
                <a:solidFill>
                  <a:srgbClr val="00A4DE"/>
                </a:solidFill>
                <a:effectLst/>
                <a:uLnTx/>
                <a:uFillTx/>
                <a:latin typeface="Calibri"/>
                <a:ea typeface="+mn-ea"/>
                <a:cs typeface="+mn-cs"/>
              </a:rPr>
              <a:t>with more modules on their way</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Networks and Communities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Supportive networks in each of the UK’s four nations, turning knowledge into frontline practice.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A4DE"/>
                </a:solidFill>
                <a:effectLst/>
                <a:uLnTx/>
                <a:uFillTx/>
                <a:latin typeface="Calibri"/>
                <a:ea typeface="+mn-ea"/>
                <a:cs typeface="+mn-cs"/>
              </a:rPr>
              <a:t>Over 100 events per year UK-wide </a:t>
            </a:r>
            <a:br>
              <a:rPr kumimoji="0" lang="en-GB" sz="1400" b="1" i="0" u="none" strike="noStrike" kern="1200" cap="none" spc="0" normalizeH="0" baseline="0" noProof="0">
                <a:ln>
                  <a:noFill/>
                </a:ln>
                <a:solidFill>
                  <a:srgbClr val="00A4DE"/>
                </a:solidFill>
                <a:effectLst/>
                <a:uLnTx/>
                <a:uFillTx/>
                <a:latin typeface="Calibri"/>
                <a:ea typeface="+mn-ea"/>
                <a:cs typeface="+mn-cs"/>
              </a:rPr>
            </a:br>
            <a:r>
              <a:rPr kumimoji="0" lang="en-GB" sz="1400" b="0" i="0" u="none" strike="noStrike" kern="1200" cap="none" spc="0" normalizeH="0" baseline="0" noProof="0">
                <a:ln>
                  <a:noFill/>
                </a:ln>
                <a:solidFill>
                  <a:srgbClr val="00A4DE"/>
                </a:solidFill>
                <a:effectLst/>
                <a:uLnTx/>
                <a:uFillTx/>
                <a:latin typeface="Calibri"/>
                <a:ea typeface="+mn-ea"/>
                <a:cs typeface="+mn-cs"/>
              </a:rPr>
              <a:t>+ Free resources to support you in delivering money guidance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Management resources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Covering onboarding and inductions, along with dedicated resources and a digital dashboard to oversee team progress.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Regular communications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Keeping you up to date on programme developments.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t>Always improving    </a:t>
            </a:r>
            <a:br>
              <a:rPr kumimoji="0" lang="en-GB" sz="1400" b="1"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GB" sz="1400" b="0" i="0" u="none" strike="noStrike" kern="1200" cap="none" spc="0" normalizeH="0" baseline="0" noProof="0">
                <a:ln>
                  <a:noFill/>
                </a:ln>
                <a:solidFill>
                  <a:prstClr val="black">
                    <a:lumMod val="75000"/>
                    <a:lumOff val="25000"/>
                  </a:prstClr>
                </a:solidFill>
                <a:effectLst/>
                <a:uLnTx/>
                <a:uFillTx/>
                <a:latin typeface="Calibri"/>
                <a:ea typeface="+mn-ea"/>
                <a:cs typeface="+mn-cs"/>
              </a:rPr>
              <a:t>Listening and learning from programme partners to keep on enhancing Money Guiders for you.</a:t>
            </a:r>
          </a:p>
        </p:txBody>
      </p:sp>
      <p:sp>
        <p:nvSpPr>
          <p:cNvPr id="8" name="Content Placeholder 2">
            <a:extLst>
              <a:ext uri="{FF2B5EF4-FFF2-40B4-BE49-F238E27FC236}">
                <a16:creationId xmlns:a16="http://schemas.microsoft.com/office/drawing/2014/main" id="{01F6AE1A-13CC-92C4-C8B5-ADB6554366D3}"/>
              </a:ext>
            </a:extLst>
          </p:cNvPr>
          <p:cNvSpPr txBox="1">
            <a:spLocks/>
          </p:cNvSpPr>
          <p:nvPr/>
        </p:nvSpPr>
        <p:spPr>
          <a:xfrm>
            <a:off x="4251158" y="3145810"/>
            <a:ext cx="3710548" cy="551665"/>
          </a:xfrm>
          <a:prstGeom prst="rect">
            <a:avLst/>
          </a:prstGeom>
          <a:solidFill>
            <a:srgbClr val="00A4DE"/>
          </a:solidFill>
          <a:ln>
            <a:noFill/>
          </a:ln>
        </p:spPr>
        <p:txBody>
          <a:bodyPr vert="horz" lIns="144000" tIns="0" rIns="0" bIns="0" numCol="1" spcCol="144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Calibri"/>
                <a:ea typeface="+mn-ea"/>
                <a:cs typeface="+mn-cs"/>
              </a:rPr>
              <a:t>Learning opportunities through:</a:t>
            </a:r>
          </a:p>
        </p:txBody>
      </p:sp>
      <p:sp>
        <p:nvSpPr>
          <p:cNvPr id="9" name="Content Placeholder 2">
            <a:extLst>
              <a:ext uri="{FF2B5EF4-FFF2-40B4-BE49-F238E27FC236}">
                <a16:creationId xmlns:a16="http://schemas.microsoft.com/office/drawing/2014/main" id="{50A79BE3-7D4C-6DF5-6472-1D4097CD1C2D}"/>
              </a:ext>
            </a:extLst>
          </p:cNvPr>
          <p:cNvSpPr txBox="1">
            <a:spLocks/>
          </p:cNvSpPr>
          <p:nvPr/>
        </p:nvSpPr>
        <p:spPr>
          <a:xfrm>
            <a:off x="8074972" y="3145810"/>
            <a:ext cx="3706604" cy="551665"/>
          </a:xfrm>
          <a:prstGeom prst="rect">
            <a:avLst/>
          </a:prstGeom>
          <a:solidFill>
            <a:srgbClr val="00A4DE"/>
          </a:solidFill>
          <a:ln>
            <a:noFill/>
          </a:ln>
        </p:spPr>
        <p:txBody>
          <a:bodyPr vert="horz" lIns="144000" tIns="0" rIns="0" bIns="0" numCol="1" spcCol="144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Calibri"/>
                <a:ea typeface="+mn-ea"/>
                <a:cs typeface="+mn-cs"/>
              </a:rPr>
              <a:t>Ongoing support</a:t>
            </a:r>
          </a:p>
        </p:txBody>
      </p:sp>
      <p:pic>
        <p:nvPicPr>
          <p:cNvPr id="10" name="Picture 9" descr="Icon&#10;&#10;Description automatically generated">
            <a:extLst>
              <a:ext uri="{FF2B5EF4-FFF2-40B4-BE49-F238E27FC236}">
                <a16:creationId xmlns:a16="http://schemas.microsoft.com/office/drawing/2014/main" id="{D1253649-4AB6-5B9A-D64F-6A0F3C5C9F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7571" y="3243787"/>
            <a:ext cx="395132" cy="395132"/>
          </a:xfrm>
          <a:prstGeom prst="rect">
            <a:avLst/>
          </a:prstGeom>
        </p:spPr>
      </p:pic>
      <p:pic>
        <p:nvPicPr>
          <p:cNvPr id="11" name="Picture 10" descr="Icon&#10;&#10;Description automatically generated">
            <a:extLst>
              <a:ext uri="{FF2B5EF4-FFF2-40B4-BE49-F238E27FC236}">
                <a16:creationId xmlns:a16="http://schemas.microsoft.com/office/drawing/2014/main" id="{FB7BCA28-FD9B-8C4A-FA83-DF6DE39D4B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8529" y="3220618"/>
            <a:ext cx="418302" cy="418302"/>
          </a:xfrm>
          <a:prstGeom prst="rect">
            <a:avLst/>
          </a:prstGeom>
        </p:spPr>
      </p:pic>
      <p:pic>
        <p:nvPicPr>
          <p:cNvPr id="12" name="Picture 11" descr="Icon&#10;&#10;Description automatically generated">
            <a:extLst>
              <a:ext uri="{FF2B5EF4-FFF2-40B4-BE49-F238E27FC236}">
                <a16:creationId xmlns:a16="http://schemas.microsoft.com/office/drawing/2014/main" id="{C5B0FD81-7059-AC17-FF0F-6A8E49DB73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0603" y="3207473"/>
            <a:ext cx="431446" cy="431446"/>
          </a:xfrm>
          <a:prstGeom prst="rect">
            <a:avLst/>
          </a:prstGeom>
        </p:spPr>
      </p:pic>
      <p:pic>
        <p:nvPicPr>
          <p:cNvPr id="13" name="Picture 12" descr="A group of people in a room&#10;&#10;Description automatically generated with medium confidence">
            <a:extLst>
              <a:ext uri="{FF2B5EF4-FFF2-40B4-BE49-F238E27FC236}">
                <a16:creationId xmlns:a16="http://schemas.microsoft.com/office/drawing/2014/main" id="{A00E8168-6A90-3F34-4187-537B180684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47743" y="2381016"/>
            <a:ext cx="3706604" cy="764794"/>
          </a:xfrm>
          <a:prstGeom prst="rect">
            <a:avLst/>
          </a:prstGeom>
        </p:spPr>
      </p:pic>
      <p:pic>
        <p:nvPicPr>
          <p:cNvPr id="15" name="Picture 14">
            <a:extLst>
              <a:ext uri="{FF2B5EF4-FFF2-40B4-BE49-F238E27FC236}">
                <a16:creationId xmlns:a16="http://schemas.microsoft.com/office/drawing/2014/main" id="{BE5B13E2-CDDB-DAA8-2BF7-D0A32220219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74972" y="2381016"/>
            <a:ext cx="3698671" cy="764794"/>
          </a:xfrm>
          <a:prstGeom prst="rect">
            <a:avLst/>
          </a:prstGeom>
        </p:spPr>
      </p:pic>
      <p:sp>
        <p:nvSpPr>
          <p:cNvPr id="16" name="Content Placeholder 2">
            <a:extLst>
              <a:ext uri="{FF2B5EF4-FFF2-40B4-BE49-F238E27FC236}">
                <a16:creationId xmlns:a16="http://schemas.microsoft.com/office/drawing/2014/main" id="{32F4C2EE-7F9A-AB51-98E1-1DB7E7836A45}"/>
              </a:ext>
            </a:extLst>
          </p:cNvPr>
          <p:cNvSpPr txBox="1">
            <a:spLocks/>
          </p:cNvSpPr>
          <p:nvPr/>
        </p:nvSpPr>
        <p:spPr>
          <a:xfrm>
            <a:off x="432000" y="1575651"/>
            <a:ext cx="9800020" cy="556155"/>
          </a:xfrm>
          <a:prstGeom prst="rect">
            <a:avLst/>
          </a:prstGeom>
        </p:spPr>
        <p:txBody>
          <a:bodyPr numCol="1" spcCol="144000">
            <a:normAutofit lnSpcReduction="10000"/>
          </a:bodyPr>
          <a:lstStyle>
            <a:lvl1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1pPr>
            <a:lvl2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1">
                    <a:lumMod val="85000"/>
                    <a:lumOff val="15000"/>
                  </a:schemeClr>
                </a:solidFill>
                <a:latin typeface="+mn-lt"/>
                <a:ea typeface="+mn-ea"/>
                <a:cs typeface="+mn-cs"/>
              </a:defRPr>
            </a:lvl2pPr>
            <a:lvl3pPr marL="163116" indent="-163116"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3pPr>
            <a:lvl4pPr marL="324000" indent="-161925"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4pPr>
            <a:lvl5pPr marL="513000" indent="-162000"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lumMod val="75000"/>
                    <a:lumOff val="25000"/>
                  </a:prstClr>
                </a:solidFill>
                <a:effectLst/>
                <a:uLnTx/>
                <a:uFillTx/>
                <a:latin typeface="Calibri"/>
                <a:ea typeface="+mn-ea"/>
                <a:cs typeface="+mn-cs"/>
              </a:rPr>
              <a:t>Our Money Guiders programme is free to use by any organisation, team or practitioner giving money guidance, rather than regulated financial or debt advice.</a:t>
            </a:r>
          </a:p>
        </p:txBody>
      </p:sp>
      <p:pic>
        <p:nvPicPr>
          <p:cNvPr id="17" name="Picture 16">
            <a:extLst>
              <a:ext uri="{FF2B5EF4-FFF2-40B4-BE49-F238E27FC236}">
                <a16:creationId xmlns:a16="http://schemas.microsoft.com/office/drawing/2014/main" id="{A3795660-C6B1-C65E-6C84-F01FEB16E2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2000" y="2389141"/>
            <a:ext cx="3720654" cy="772922"/>
          </a:xfrm>
          <a:prstGeom prst="rect">
            <a:avLst/>
          </a:prstGeom>
        </p:spPr>
      </p:pic>
    </p:spTree>
    <p:extLst>
      <p:ext uri="{BB962C8B-B14F-4D97-AF65-F5344CB8AC3E}">
        <p14:creationId xmlns:p14="http://schemas.microsoft.com/office/powerpoint/2010/main" val="126930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Freeform: Shape 3">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7EDCC76E-8711-FBFF-A5D9-2030B2FBD038}"/>
              </a:ext>
            </a:extLst>
          </p:cNvPr>
          <p:cNvSpPr>
            <a:spLocks noGrp="1"/>
          </p:cNvSpPr>
          <p:nvPr>
            <p:ph type="title"/>
          </p:nvPr>
        </p:nvSpPr>
        <p:spPr>
          <a:xfrm>
            <a:off x="2584071" y="920416"/>
            <a:ext cx="7034188" cy="4905375"/>
          </a:xfrm>
        </p:spPr>
        <p:txBody>
          <a:bodyPr vert="horz" lIns="91440" tIns="45720" rIns="91440" bIns="45720" rtlCol="0" anchor="b">
            <a:noAutofit/>
          </a:bodyPr>
          <a:lstStyle/>
          <a:p>
            <a:pPr algn="ctr"/>
            <a:r>
              <a:rPr lang="en-US" sz="5400" b="1" kern="1200" dirty="0">
                <a:solidFill>
                  <a:schemeClr val="tx2"/>
                </a:solidFill>
                <a:latin typeface="+mj-lt"/>
                <a:ea typeface="+mj-ea"/>
                <a:cs typeface="+mj-cs"/>
              </a:rPr>
              <a:t>Guest Sp</a:t>
            </a:r>
            <a:r>
              <a:rPr lang="en-US" sz="5400" b="1" dirty="0">
                <a:solidFill>
                  <a:schemeClr val="tx2"/>
                </a:solidFill>
              </a:rPr>
              <a:t>eaker:</a:t>
            </a:r>
            <a:br>
              <a:rPr lang="en-US" sz="5400" b="1" dirty="0">
                <a:solidFill>
                  <a:schemeClr val="tx2"/>
                </a:solidFill>
              </a:rPr>
            </a:br>
            <a:r>
              <a:rPr lang="en-US" sz="5400" b="1" dirty="0">
                <a:solidFill>
                  <a:schemeClr val="tx2"/>
                </a:solidFill>
              </a:rPr>
              <a:t>Edel Browne</a:t>
            </a:r>
            <a:r>
              <a:rPr lang="en-US" sz="5400" b="1" kern="1200" dirty="0">
                <a:solidFill>
                  <a:schemeClr val="tx2"/>
                </a:solidFill>
                <a:latin typeface="+mj-lt"/>
                <a:ea typeface="+mj-ea"/>
                <a:cs typeface="+mj-cs"/>
              </a:rPr>
              <a:t> </a:t>
            </a:r>
            <a:br>
              <a:rPr lang="en-US" sz="5400" b="1" kern="1200" dirty="0">
                <a:solidFill>
                  <a:schemeClr val="tx2"/>
                </a:solidFill>
                <a:latin typeface="+mj-lt"/>
                <a:ea typeface="+mj-ea"/>
                <a:cs typeface="+mj-cs"/>
              </a:rPr>
            </a:br>
            <a:br>
              <a:rPr lang="en-US" sz="5400" b="1" kern="1200" dirty="0">
                <a:solidFill>
                  <a:schemeClr val="tx2"/>
                </a:solidFill>
                <a:latin typeface="+mj-lt"/>
                <a:ea typeface="+mj-ea"/>
                <a:cs typeface="+mj-cs"/>
              </a:rPr>
            </a:br>
            <a:r>
              <a:rPr lang="en-US" sz="5400" b="1" dirty="0" err="1">
                <a:solidFill>
                  <a:schemeClr val="tx2"/>
                </a:solidFill>
              </a:rPr>
              <a:t>PeacePlus</a:t>
            </a:r>
            <a:r>
              <a:rPr lang="en-US" sz="5400" b="1" dirty="0">
                <a:solidFill>
                  <a:schemeClr val="tx2"/>
                </a:solidFill>
              </a:rPr>
              <a:t> Fermanagh and Omagh District Council </a:t>
            </a:r>
            <a:endParaRPr lang="en-US" sz="5400" b="1" kern="1200" dirty="0">
              <a:solidFill>
                <a:schemeClr val="tx2"/>
              </a:solidFill>
              <a:latin typeface="+mj-lt"/>
              <a:ea typeface="+mj-ea"/>
              <a:cs typeface="+mj-cs"/>
            </a:endParaRPr>
          </a:p>
        </p:txBody>
      </p:sp>
    </p:spTree>
    <p:extLst>
      <p:ext uri="{BB962C8B-B14F-4D97-AF65-F5344CB8AC3E}">
        <p14:creationId xmlns:p14="http://schemas.microsoft.com/office/powerpoint/2010/main" val="183449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219200"/>
            <a:ext cx="9817844" cy="2677648"/>
          </a:xfrm>
        </p:spPr>
        <p:txBody>
          <a:bodyPr>
            <a:normAutofit/>
          </a:bodyPr>
          <a:lstStyle/>
          <a:p>
            <a:pPr algn="ctr"/>
            <a:r>
              <a:rPr lang="en-US" sz="3200" dirty="0">
                <a:latin typeface="Arial" panose="020B0604020202020204" pitchFamily="34" charset="0"/>
                <a:cs typeface="Arial" panose="020B0604020202020204" pitchFamily="34" charset="0"/>
              </a:rPr>
              <a:t>FERMANAGH &amp; OMAGH PEACEPLUS</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LOCAL COMMUNITY ACTION PLAN</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PROPOSALS</a:t>
            </a:r>
          </a:p>
        </p:txBody>
      </p:sp>
      <p:sp>
        <p:nvSpPr>
          <p:cNvPr id="3" name="Subtitle 2"/>
          <p:cNvSpPr>
            <a:spLocks noGrp="1"/>
          </p:cNvSpPr>
          <p:nvPr>
            <p:ph type="subTitle" idx="1"/>
          </p:nvPr>
        </p:nvSpPr>
        <p:spPr>
          <a:xfrm>
            <a:off x="1154954" y="4049411"/>
            <a:ext cx="9817845" cy="1259436"/>
          </a:xfrm>
        </p:spPr>
        <p:txBody>
          <a:bodyPr>
            <a:noAutofit/>
          </a:bodyPr>
          <a:lstStyle/>
          <a:p>
            <a:pPr algn="ctr"/>
            <a:r>
              <a:rPr lang="en-US" sz="3200" dirty="0"/>
              <a:t>Omagh forum for rural associations Thursday 19 October 2023</a:t>
            </a:r>
          </a:p>
        </p:txBody>
      </p:sp>
    </p:spTree>
    <p:extLst>
      <p:ext uri="{BB962C8B-B14F-4D97-AF65-F5344CB8AC3E}">
        <p14:creationId xmlns:p14="http://schemas.microsoft.com/office/powerpoint/2010/main" val="3476595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FACTS</a:t>
            </a:r>
          </a:p>
        </p:txBody>
      </p:sp>
      <p:sp>
        <p:nvSpPr>
          <p:cNvPr id="3" name="Content Placeholder 2"/>
          <p:cNvSpPr>
            <a:spLocks noGrp="1"/>
          </p:cNvSpPr>
          <p:nvPr>
            <p:ph idx="1"/>
          </p:nvPr>
        </p:nvSpPr>
        <p:spPr>
          <a:xfrm>
            <a:off x="1154954" y="2603500"/>
            <a:ext cx="8825659" cy="4254500"/>
          </a:xfrm>
        </p:spPr>
        <p:txBody>
          <a:bodyPr>
            <a:normAutofit/>
          </a:bodyPr>
          <a:lstStyle/>
          <a:p>
            <a:endParaRPr lang="en-US" dirty="0">
              <a:solidFill>
                <a:srgbClr val="00B050"/>
              </a:solidFill>
            </a:endParaRPr>
          </a:p>
          <a:p>
            <a:endParaRPr lang="en-US" dirty="0">
              <a:solidFill>
                <a:srgbClr val="00B050"/>
              </a:solidFill>
            </a:endParaRPr>
          </a:p>
          <a:p>
            <a:endParaRPr lang="en-US" dirty="0">
              <a:solidFill>
                <a:srgbClr val="00B050"/>
              </a:solidFill>
            </a:endParaRPr>
          </a:p>
        </p:txBody>
      </p:sp>
      <p:sp>
        <p:nvSpPr>
          <p:cNvPr id="4" name="TextBox 3">
            <a:extLst>
              <a:ext uri="{FF2B5EF4-FFF2-40B4-BE49-F238E27FC236}">
                <a16:creationId xmlns:a16="http://schemas.microsoft.com/office/drawing/2014/main" id="{2F5F6679-4403-DEA9-1321-F79D73FC651B}"/>
              </a:ext>
            </a:extLst>
          </p:cNvPr>
          <p:cNvSpPr txBox="1"/>
          <p:nvPr/>
        </p:nvSpPr>
        <p:spPr>
          <a:xfrm>
            <a:off x="956345" y="2699424"/>
            <a:ext cx="10628851"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53DD0">
                    <a:lumMod val="50000"/>
                  </a:srgbClr>
                </a:solidFill>
                <a:effectLst/>
                <a:uLnTx/>
                <a:uFillTx/>
                <a:latin typeface="Century Gothic" panose="020B0502020202020204"/>
                <a:ea typeface="+mn-ea"/>
                <a:cs typeface="+mn-cs"/>
              </a:rPr>
              <a:t>Budget: €5,671,195		Participants: 5671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D53DD0">
                  <a:lumMod val="50000"/>
                </a:srgb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53DD0">
                    <a:lumMod val="50000"/>
                  </a:srgbClr>
                </a:solidFill>
                <a:effectLst/>
                <a:uLnTx/>
                <a:uFillTx/>
                <a:latin typeface="Century Gothic" panose="020B0502020202020204"/>
                <a:ea typeface="+mn-ea"/>
                <a:cs typeface="+mn-cs"/>
              </a:rPr>
              <a:t>Applications submitted by: 5pm 14 December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PEACEPLUS Action Plans will support community led and designed projects which: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Develop </a:t>
            </a:r>
            <a:r>
              <a:rPr kumimoji="0" lang="en-GB" sz="1800" b="1" i="0" u="none" strike="noStrike" kern="1200" cap="none" spc="0" normalizeH="0" baseline="0" noProof="0" dirty="0">
                <a:ln>
                  <a:noFill/>
                </a:ln>
                <a:solidFill>
                  <a:prstClr val="black"/>
                </a:solidFill>
                <a:effectLst/>
                <a:uLnTx/>
                <a:uFillTx/>
                <a:latin typeface="Century Gothic" panose="020B0502020202020204"/>
                <a:ea typeface="+mn-ea"/>
                <a:cs typeface="+mn-cs"/>
              </a:rPr>
              <a:t>cross-community </a:t>
            </a: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local assets, services and projects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Deliver </a:t>
            </a:r>
            <a:r>
              <a:rPr kumimoji="0" lang="en-GB" sz="1800" b="1" i="0" u="none" strike="noStrike" kern="1200" cap="none" spc="0" normalizeH="0" baseline="0" noProof="0" dirty="0">
                <a:ln>
                  <a:noFill/>
                </a:ln>
                <a:solidFill>
                  <a:prstClr val="black"/>
                </a:solidFill>
                <a:effectLst/>
                <a:uLnTx/>
                <a:uFillTx/>
                <a:latin typeface="Century Gothic" panose="020B0502020202020204"/>
                <a:ea typeface="+mn-ea"/>
                <a:cs typeface="+mn-cs"/>
              </a:rPr>
              <a:t>cross-community</a:t>
            </a: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 led solutions to tackle priorities that matter most to local people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Develop </a:t>
            </a:r>
            <a:r>
              <a:rPr kumimoji="0" lang="en-GB" sz="1800" b="1" i="0" u="none" strike="noStrike" kern="1200" cap="none" spc="0" normalizeH="0" baseline="0" noProof="0" dirty="0">
                <a:ln>
                  <a:noFill/>
                </a:ln>
                <a:solidFill>
                  <a:prstClr val="black"/>
                </a:solidFill>
                <a:effectLst/>
                <a:uLnTx/>
                <a:uFillTx/>
                <a:latin typeface="Century Gothic" panose="020B0502020202020204"/>
                <a:ea typeface="+mn-ea"/>
                <a:cs typeface="+mn-cs"/>
              </a:rPr>
              <a:t>cross-community</a:t>
            </a: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 local interventions offering opportunity for social and community integration</a:t>
            </a:r>
            <a:b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5503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Themes </a:t>
            </a:r>
          </a:p>
        </p:txBody>
      </p:sp>
      <p:sp>
        <p:nvSpPr>
          <p:cNvPr id="3" name="Content Placeholder 2">
            <a:extLst>
              <a:ext uri="{FF2B5EF4-FFF2-40B4-BE49-F238E27FC236}">
                <a16:creationId xmlns:a16="http://schemas.microsoft.com/office/drawing/2014/main" id="{2B3AC1B1-C967-C223-B2A6-395AF0B3BA7B}"/>
              </a:ext>
            </a:extLst>
          </p:cNvPr>
          <p:cNvSpPr>
            <a:spLocks noGrp="1"/>
          </p:cNvSpPr>
          <p:nvPr>
            <p:ph sz="half" idx="2"/>
          </p:nvPr>
        </p:nvSpPr>
        <p:spPr>
          <a:xfrm>
            <a:off x="729842" y="2611889"/>
            <a:ext cx="10304029" cy="4254500"/>
          </a:xfrm>
        </p:spPr>
        <p:txBody>
          <a:bodyPr>
            <a:normAutofit/>
          </a:bodyPr>
          <a:lstStyle/>
          <a:p>
            <a:pPr marL="285750" indent="-285750">
              <a:buFont typeface="Arial" panose="020B0604020202020204" pitchFamily="34" charset="0"/>
              <a:buChar char="•"/>
            </a:pPr>
            <a:r>
              <a:rPr lang="en-GB" b="1" dirty="0"/>
              <a:t>Community Regeneration and Transformation</a:t>
            </a:r>
          </a:p>
          <a:p>
            <a:pPr marL="685800" lvl="1">
              <a:buFont typeface="Arial" panose="020B0604020202020204" pitchFamily="34" charset="0"/>
              <a:buChar char="•"/>
            </a:pPr>
            <a:r>
              <a:rPr lang="en-GB" b="1" dirty="0"/>
              <a:t> Enhancement to Existing Community Spaces/Halls Programme</a:t>
            </a:r>
          </a:p>
          <a:p>
            <a:pPr marL="685800" lvl="1">
              <a:buFont typeface="Arial" panose="020B0604020202020204" pitchFamily="34" charset="0"/>
              <a:buChar char="•"/>
            </a:pPr>
            <a:r>
              <a:rPr lang="en-GB" b="1" dirty="0"/>
              <a:t>Outdoor Recreational Capital Scheme</a:t>
            </a:r>
          </a:p>
          <a:p>
            <a:pPr marL="685800" lvl="1">
              <a:buFont typeface="Arial" panose="020B0604020202020204" pitchFamily="34" charset="0"/>
              <a:buChar char="•"/>
            </a:pPr>
            <a:r>
              <a:rPr lang="en-GB" b="1" dirty="0"/>
              <a:t>Capital Youth Programme</a:t>
            </a:r>
          </a:p>
          <a:p>
            <a:pPr marL="285750" indent="-285750">
              <a:buFont typeface="Arial" panose="020B0604020202020204" pitchFamily="34" charset="0"/>
              <a:buChar char="•"/>
            </a:pPr>
            <a:r>
              <a:rPr lang="en-GB" b="1" dirty="0"/>
              <a:t>Thriving and Peaceful Communities</a:t>
            </a:r>
          </a:p>
          <a:p>
            <a:pPr marL="685800" lvl="1">
              <a:buFont typeface="Arial" panose="020B0604020202020204" pitchFamily="34" charset="0"/>
              <a:buChar char="•"/>
            </a:pPr>
            <a:r>
              <a:rPr lang="en-GB" b="1" dirty="0"/>
              <a:t>Activity Plan to complement each of the capital programmes</a:t>
            </a:r>
          </a:p>
          <a:p>
            <a:pPr marL="685800" lvl="1">
              <a:buFont typeface="Arial" panose="020B0604020202020204" pitchFamily="34" charset="0"/>
              <a:buChar char="•"/>
            </a:pPr>
            <a:r>
              <a:rPr lang="en-GB" b="1" dirty="0"/>
              <a:t>Capacity Building and Volunteer Training Programme</a:t>
            </a:r>
          </a:p>
          <a:p>
            <a:pPr marL="685800" lvl="1">
              <a:buFont typeface="Arial" panose="020B0604020202020204" pitchFamily="34" charset="0"/>
              <a:buChar char="•"/>
            </a:pPr>
            <a:r>
              <a:rPr lang="en-GB" b="1" dirty="0"/>
              <a:t>Connecting Communities through Well-being </a:t>
            </a:r>
          </a:p>
          <a:p>
            <a:pPr marL="685800" lvl="1">
              <a:buFont typeface="Arial" panose="020B0604020202020204" pitchFamily="34" charset="0"/>
              <a:buChar char="•"/>
            </a:pPr>
            <a:r>
              <a:rPr lang="en-GB" b="1" dirty="0"/>
              <a:t>Exploring our Local Heritage</a:t>
            </a:r>
          </a:p>
          <a:p>
            <a:pPr marL="685800" lvl="1">
              <a:buFont typeface="Arial" panose="020B0604020202020204" pitchFamily="34" charset="0"/>
              <a:buChar char="•"/>
            </a:pPr>
            <a:r>
              <a:rPr lang="en-GB" b="1" dirty="0"/>
              <a:t>PEACE Focussed Youth Programme</a:t>
            </a:r>
          </a:p>
          <a:p>
            <a:pPr marL="685800" lvl="1">
              <a:buFont typeface="Arial" panose="020B0604020202020204" pitchFamily="34" charset="0"/>
              <a:buChar char="•"/>
            </a:pPr>
            <a:r>
              <a:rPr lang="en-GB" b="1" dirty="0"/>
              <a:t>Protecting our Environment</a:t>
            </a:r>
          </a:p>
          <a:p>
            <a:pPr marL="0" indent="0">
              <a:buNone/>
            </a:pPr>
            <a:endParaRPr lang="en-GB" b="1" dirty="0"/>
          </a:p>
          <a:p>
            <a:pPr marL="0" indent="0">
              <a:buNone/>
            </a:pPr>
            <a:endParaRPr lang="en-GB" dirty="0"/>
          </a:p>
          <a:p>
            <a:pPr marL="0" indent="0">
              <a:buNone/>
            </a:pPr>
            <a:endParaRPr lang="en-GB" b="1" dirty="0">
              <a:solidFill>
                <a:schemeClr val="accent6">
                  <a:lumMod val="50000"/>
                </a:schemeClr>
              </a:solidFill>
            </a:endParaRPr>
          </a:p>
        </p:txBody>
      </p:sp>
    </p:spTree>
    <p:extLst>
      <p:ext uri="{BB962C8B-B14F-4D97-AF65-F5344CB8AC3E}">
        <p14:creationId xmlns:p14="http://schemas.microsoft.com/office/powerpoint/2010/main" val="3558334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FC71-B560-A8F5-6A35-EBAFC7859417}"/>
              </a:ext>
            </a:extLst>
          </p:cNvPr>
          <p:cNvSpPr>
            <a:spLocks noGrp="1"/>
          </p:cNvSpPr>
          <p:nvPr>
            <p:ph type="title"/>
          </p:nvPr>
        </p:nvSpPr>
        <p:spPr/>
        <p:txBody>
          <a:bodyPr/>
          <a:lstStyle/>
          <a:p>
            <a:r>
              <a:rPr lang="en-GB" dirty="0"/>
              <a:t>Themes (continued)</a:t>
            </a:r>
          </a:p>
        </p:txBody>
      </p:sp>
      <p:sp>
        <p:nvSpPr>
          <p:cNvPr id="5" name="Content Placeholder 4">
            <a:extLst>
              <a:ext uri="{FF2B5EF4-FFF2-40B4-BE49-F238E27FC236}">
                <a16:creationId xmlns:a16="http://schemas.microsoft.com/office/drawing/2014/main" id="{885134E0-D201-EF66-9CB9-7E9C5DA0A4BA}"/>
              </a:ext>
            </a:extLst>
          </p:cNvPr>
          <p:cNvSpPr>
            <a:spLocks noGrp="1"/>
          </p:cNvSpPr>
          <p:nvPr>
            <p:ph idx="1"/>
          </p:nvPr>
        </p:nvSpPr>
        <p:spPr/>
        <p:txBody>
          <a:bodyPr/>
          <a:lstStyle/>
          <a:p>
            <a:pPr>
              <a:buFont typeface="Arial" panose="020B0604020202020204" pitchFamily="34" charset="0"/>
              <a:buChar char="•"/>
            </a:pPr>
            <a:r>
              <a:rPr lang="en-GB" b="1" dirty="0"/>
              <a:t>Celebrating Cultures and Diversity</a:t>
            </a:r>
          </a:p>
          <a:p>
            <a:pPr>
              <a:buFont typeface="Arial" panose="020B0604020202020204" pitchFamily="34" charset="0"/>
              <a:buChar char="•"/>
            </a:pPr>
            <a:endParaRPr lang="en-GB" b="1" dirty="0"/>
          </a:p>
          <a:p>
            <a:pPr lvl="1">
              <a:buFont typeface="Arial" panose="020B0604020202020204" pitchFamily="34" charset="0"/>
              <a:buChar char="•"/>
            </a:pPr>
            <a:r>
              <a:rPr lang="en-GB" b="1" dirty="0"/>
              <a:t>Exploration of Our Cultural Roots through Music</a:t>
            </a:r>
          </a:p>
          <a:p>
            <a:pPr lvl="1">
              <a:buFont typeface="Arial" panose="020B0604020202020204" pitchFamily="34" charset="0"/>
              <a:buChar char="•"/>
            </a:pPr>
            <a:endParaRPr lang="en-GB" b="1" dirty="0"/>
          </a:p>
          <a:p>
            <a:pPr lvl="1">
              <a:buFont typeface="Arial" panose="020B0604020202020204" pitchFamily="34" charset="0"/>
              <a:buChar char="•"/>
            </a:pPr>
            <a:r>
              <a:rPr lang="en-GB" b="1" dirty="0"/>
              <a:t>I Want you to know about Me</a:t>
            </a:r>
          </a:p>
          <a:p>
            <a:pPr lvl="1">
              <a:buFont typeface="Arial" panose="020B0604020202020204" pitchFamily="34" charset="0"/>
              <a:buChar char="•"/>
            </a:pPr>
            <a:endParaRPr lang="en-GB" b="1" dirty="0"/>
          </a:p>
          <a:p>
            <a:pPr lvl="1">
              <a:buFont typeface="Arial" panose="020B0604020202020204" pitchFamily="34" charset="0"/>
              <a:buChar char="•"/>
            </a:pPr>
            <a:r>
              <a:rPr lang="en-GB" b="1" dirty="0"/>
              <a:t>Healthy Relationships</a:t>
            </a:r>
          </a:p>
          <a:p>
            <a:pPr lvl="1">
              <a:buFont typeface="Arial" panose="020B0604020202020204" pitchFamily="34" charset="0"/>
              <a:buChar char="•"/>
            </a:pPr>
            <a:endParaRPr lang="en-GB" b="1" dirty="0"/>
          </a:p>
          <a:p>
            <a:pPr lvl="1">
              <a:buFont typeface="Arial" panose="020B0604020202020204" pitchFamily="34" charset="0"/>
              <a:buChar char="•"/>
            </a:pPr>
            <a:r>
              <a:rPr lang="en-GB" b="1" dirty="0"/>
              <a:t>Language Support Programme</a:t>
            </a:r>
          </a:p>
        </p:txBody>
      </p:sp>
    </p:spTree>
    <p:extLst>
      <p:ext uri="{BB962C8B-B14F-4D97-AF65-F5344CB8AC3E}">
        <p14:creationId xmlns:p14="http://schemas.microsoft.com/office/powerpoint/2010/main" val="4134629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DE4A-B51E-0B85-E682-9FD7F7BA7075}"/>
              </a:ext>
            </a:extLst>
          </p:cNvPr>
          <p:cNvSpPr>
            <a:spLocks noGrp="1"/>
          </p:cNvSpPr>
          <p:nvPr>
            <p:ph type="title"/>
          </p:nvPr>
        </p:nvSpPr>
        <p:spPr>
          <a:xfrm>
            <a:off x="1155700" y="838200"/>
            <a:ext cx="8761413" cy="706964"/>
          </a:xfrm>
        </p:spPr>
        <p:txBody>
          <a:bodyPr/>
          <a:lstStyle/>
          <a:p>
            <a:r>
              <a:rPr lang="en-GB" sz="3200" dirty="0"/>
              <a:t>MEANINGFUL AND PURPOSEFUL CONTACT</a:t>
            </a:r>
          </a:p>
        </p:txBody>
      </p:sp>
      <p:sp>
        <p:nvSpPr>
          <p:cNvPr id="5" name="Content Placeholder 5">
            <a:extLst>
              <a:ext uri="{FF2B5EF4-FFF2-40B4-BE49-F238E27FC236}">
                <a16:creationId xmlns:a16="http://schemas.microsoft.com/office/drawing/2014/main" id="{85425437-397E-6FE5-B0AD-8001A4738376}"/>
              </a:ext>
            </a:extLst>
          </p:cNvPr>
          <p:cNvSpPr>
            <a:spLocks noGrp="1"/>
          </p:cNvSpPr>
          <p:nvPr>
            <p:ph sz="half" idx="1"/>
          </p:nvPr>
        </p:nvSpPr>
        <p:spPr>
          <a:xfrm>
            <a:off x="1155700" y="2603499"/>
            <a:ext cx="9878171" cy="4042397"/>
          </a:xfrm>
        </p:spPr>
        <p:txBody>
          <a:bodyPr>
            <a:noAutofit/>
          </a:bodyPr>
          <a:lstStyle/>
          <a:p>
            <a:pPr marL="0" indent="0">
              <a:buNone/>
            </a:pPr>
            <a:r>
              <a:rPr lang="en-GB" sz="1600" b="1" dirty="0">
                <a:solidFill>
                  <a:schemeClr val="tx1"/>
                </a:solidFill>
              </a:rPr>
              <a:t>THE ACTION PLAN MUST SUPPORT MEANINGFUL, PURPOSEFUL AND SUSTAINED CONTACT BETWEEN PEOPLE OF DIFFERENT COMMUNITIES.</a:t>
            </a:r>
          </a:p>
          <a:p>
            <a:pPr marL="0" indent="0">
              <a:buNone/>
            </a:pPr>
            <a:endParaRPr lang="en-GB" sz="1600" b="1" dirty="0">
              <a:solidFill>
                <a:schemeClr val="tx1"/>
              </a:solidFill>
            </a:endParaRPr>
          </a:p>
          <a:p>
            <a:r>
              <a:rPr lang="en-GB" sz="1600" b="1" dirty="0">
                <a:solidFill>
                  <a:schemeClr val="tx1"/>
                </a:solidFill>
              </a:rPr>
              <a:t>Contact should be worthwhile and have a function</a:t>
            </a:r>
          </a:p>
          <a:p>
            <a:endParaRPr lang="en-GB" sz="1600" b="1" dirty="0">
              <a:solidFill>
                <a:schemeClr val="tx1"/>
              </a:solidFill>
            </a:endParaRPr>
          </a:p>
          <a:p>
            <a:r>
              <a:rPr lang="en-GB" sz="1600" b="1" dirty="0">
                <a:solidFill>
                  <a:schemeClr val="tx1"/>
                </a:solidFill>
              </a:rPr>
              <a:t>Be of sufficient intensity to ensure a transformative experience</a:t>
            </a:r>
          </a:p>
          <a:p>
            <a:pPr lvl="1"/>
            <a:r>
              <a:rPr lang="en-GB" sz="1400" b="1" dirty="0">
                <a:solidFill>
                  <a:schemeClr val="tx1"/>
                </a:solidFill>
              </a:rPr>
              <a:t>Single event – conference, workshop</a:t>
            </a:r>
          </a:p>
          <a:p>
            <a:pPr lvl="1"/>
            <a:r>
              <a:rPr lang="en-GB" sz="1400" b="1" dirty="0">
                <a:solidFill>
                  <a:schemeClr val="tx1"/>
                </a:solidFill>
              </a:rPr>
              <a:t>Multiple event – tournaments, courses</a:t>
            </a:r>
          </a:p>
          <a:p>
            <a:pPr lvl="1"/>
            <a:endParaRPr lang="en-GB" sz="1400" b="1" dirty="0">
              <a:solidFill>
                <a:schemeClr val="tx1"/>
              </a:solidFill>
            </a:endParaRPr>
          </a:p>
          <a:p>
            <a:pPr marL="0" indent="0">
              <a:buNone/>
            </a:pPr>
            <a:r>
              <a:rPr lang="en-GB" sz="1600" b="1" dirty="0">
                <a:solidFill>
                  <a:schemeClr val="tx1"/>
                </a:solidFill>
              </a:rPr>
              <a:t>Different communities relates to persons of different religious belief, ethnic or racial group.  Initiatives should evidence commitment to tackling real and complex issues, such as racism and sectarianism, which prevent the benefits of a united and shared community being realised.</a:t>
            </a:r>
          </a:p>
          <a:p>
            <a:pPr marL="0" indent="0">
              <a:buNone/>
            </a:pPr>
            <a:endParaRPr lang="en-US" sz="1600" b="1" dirty="0">
              <a:solidFill>
                <a:schemeClr val="accent6">
                  <a:lumMod val="50000"/>
                </a:schemeClr>
              </a:solidFill>
            </a:endParaRPr>
          </a:p>
        </p:txBody>
      </p:sp>
    </p:spTree>
    <p:extLst>
      <p:ext uri="{BB962C8B-B14F-4D97-AF65-F5344CB8AC3E}">
        <p14:creationId xmlns:p14="http://schemas.microsoft.com/office/powerpoint/2010/main" val="1078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3D81-30CC-CA08-D282-30E1C1EF1FCE}"/>
              </a:ext>
            </a:extLst>
          </p:cNvPr>
          <p:cNvSpPr>
            <a:spLocks noGrp="1"/>
          </p:cNvSpPr>
          <p:nvPr>
            <p:ph type="title"/>
          </p:nvPr>
        </p:nvSpPr>
        <p:spPr>
          <a:xfrm>
            <a:off x="1154954" y="973668"/>
            <a:ext cx="9037670" cy="706964"/>
          </a:xfrm>
        </p:spPr>
        <p:txBody>
          <a:bodyPr/>
          <a:lstStyle/>
          <a:p>
            <a:r>
              <a:rPr lang="en-GB" b="1" dirty="0"/>
              <a:t>ESTIMATED TIMEFRAME</a:t>
            </a:r>
          </a:p>
        </p:txBody>
      </p:sp>
      <p:sp>
        <p:nvSpPr>
          <p:cNvPr id="3" name="Content Placeholder 2">
            <a:extLst>
              <a:ext uri="{FF2B5EF4-FFF2-40B4-BE49-F238E27FC236}">
                <a16:creationId xmlns:a16="http://schemas.microsoft.com/office/drawing/2014/main" id="{2BAE3D4C-10F7-9CC7-7914-56EDB9D52FEC}"/>
              </a:ext>
            </a:extLst>
          </p:cNvPr>
          <p:cNvSpPr>
            <a:spLocks noGrp="1"/>
          </p:cNvSpPr>
          <p:nvPr>
            <p:ph sz="half" idx="1"/>
          </p:nvPr>
        </p:nvSpPr>
        <p:spPr>
          <a:xfrm>
            <a:off x="553673" y="2603500"/>
            <a:ext cx="10268125" cy="3416301"/>
          </a:xfrm>
        </p:spPr>
        <p:txBody>
          <a:bodyPr>
            <a:normAutofit/>
          </a:bodyPr>
          <a:lstStyle/>
          <a:p>
            <a:pPr marL="457200" lvl="1" indent="0">
              <a:buNone/>
            </a:pPr>
            <a:endParaRPr lang="en-GB" dirty="0"/>
          </a:p>
          <a:p>
            <a:r>
              <a:rPr lang="en-GB" b="1" dirty="0"/>
              <a:t>Closing Date – 14 December 2023.</a:t>
            </a:r>
          </a:p>
          <a:p>
            <a:r>
              <a:rPr lang="en-GB" b="1" dirty="0"/>
              <a:t>Assessment SEUPB – May 2024</a:t>
            </a:r>
          </a:p>
          <a:p>
            <a:r>
              <a:rPr lang="en-GB" b="1" dirty="0"/>
              <a:t>Letter of Offer – June 2024</a:t>
            </a:r>
          </a:p>
          <a:p>
            <a:r>
              <a:rPr lang="en-GB" b="1" dirty="0"/>
              <a:t>Final Development - September 2024</a:t>
            </a:r>
          </a:p>
          <a:p>
            <a:r>
              <a:rPr lang="en-GB" b="1" dirty="0"/>
              <a:t>Programme Activity commencement – September 2024 onwards</a:t>
            </a:r>
          </a:p>
          <a:p>
            <a:pPr marL="0" indent="0">
              <a:buNone/>
            </a:pPr>
            <a:endParaRPr lang="en-GB" dirty="0"/>
          </a:p>
        </p:txBody>
      </p:sp>
    </p:spTree>
    <p:extLst>
      <p:ext uri="{BB962C8B-B14F-4D97-AF65-F5344CB8AC3E}">
        <p14:creationId xmlns:p14="http://schemas.microsoft.com/office/powerpoint/2010/main" val="517139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69860" y="3429000"/>
            <a:ext cx="7570226" cy="7570226"/>
          </a:xfrm>
          <a:custGeom>
            <a:avLst/>
            <a:gdLst/>
            <a:ahLst/>
            <a:cxnLst/>
            <a:rect l="l" t="t" r="r" b="b"/>
            <a:pathLst>
              <a:path w="11355339" h="11355339">
                <a:moveTo>
                  <a:pt x="0" y="0"/>
                </a:moveTo>
                <a:lnTo>
                  <a:pt x="11355339" y="0"/>
                </a:lnTo>
                <a:lnTo>
                  <a:pt x="11355339" y="11355339"/>
                </a:lnTo>
                <a:lnTo>
                  <a:pt x="0" y="113553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9076280" y="-3780341"/>
            <a:ext cx="7209341" cy="7209341"/>
          </a:xfrm>
          <a:custGeom>
            <a:avLst/>
            <a:gdLst/>
            <a:ahLst/>
            <a:cxnLst/>
            <a:rect l="l" t="t" r="r" b="b"/>
            <a:pathLst>
              <a:path w="10814011" h="10814011">
                <a:moveTo>
                  <a:pt x="0" y="0"/>
                </a:moveTo>
                <a:lnTo>
                  <a:pt x="10814010" y="0"/>
                </a:lnTo>
                <a:lnTo>
                  <a:pt x="10814010" y="10814011"/>
                </a:lnTo>
                <a:lnTo>
                  <a:pt x="0" y="10814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4" name="Freeform 4"/>
          <p:cNvSpPr/>
          <p:nvPr/>
        </p:nvSpPr>
        <p:spPr>
          <a:xfrm>
            <a:off x="10069513" y="5054656"/>
            <a:ext cx="1436687" cy="1436687"/>
          </a:xfrm>
          <a:custGeom>
            <a:avLst/>
            <a:gdLst/>
            <a:ahLst/>
            <a:cxnLst/>
            <a:rect l="l" t="t" r="r" b="b"/>
            <a:pathLst>
              <a:path w="2155030" h="2155030">
                <a:moveTo>
                  <a:pt x="0" y="0"/>
                </a:moveTo>
                <a:lnTo>
                  <a:pt x="2155030" y="0"/>
                </a:lnTo>
                <a:lnTo>
                  <a:pt x="2155030" y="2155030"/>
                </a:lnTo>
                <a:lnTo>
                  <a:pt x="0" y="2155030"/>
                </a:lnTo>
                <a:lnTo>
                  <a:pt x="0" y="0"/>
                </a:lnTo>
                <a:close/>
              </a:path>
            </a:pathLst>
          </a:custGeom>
          <a:blipFill>
            <a:blip r:embed="rId4"/>
            <a:stretch>
              <a:fillRect/>
            </a:stretch>
          </a:blipFill>
        </p:spPr>
        <p:txBody>
          <a:bodyPr/>
          <a:lstStyle/>
          <a:p>
            <a:endParaRPr lang="en-GB" sz="1200"/>
          </a:p>
        </p:txBody>
      </p:sp>
      <p:sp>
        <p:nvSpPr>
          <p:cNvPr id="5" name="Freeform 5"/>
          <p:cNvSpPr/>
          <p:nvPr/>
        </p:nvSpPr>
        <p:spPr>
          <a:xfrm>
            <a:off x="4864533" y="5373799"/>
            <a:ext cx="2462935" cy="798401"/>
          </a:xfrm>
          <a:custGeom>
            <a:avLst/>
            <a:gdLst/>
            <a:ahLst/>
            <a:cxnLst/>
            <a:rect l="l" t="t" r="r" b="b"/>
            <a:pathLst>
              <a:path w="3694402" h="1197602">
                <a:moveTo>
                  <a:pt x="0" y="0"/>
                </a:moveTo>
                <a:lnTo>
                  <a:pt x="3694402" y="0"/>
                </a:lnTo>
                <a:lnTo>
                  <a:pt x="3694402" y="1197602"/>
                </a:lnTo>
                <a:lnTo>
                  <a:pt x="0" y="1197602"/>
                </a:lnTo>
                <a:lnTo>
                  <a:pt x="0" y="0"/>
                </a:lnTo>
                <a:close/>
              </a:path>
            </a:pathLst>
          </a:custGeom>
          <a:blipFill>
            <a:blip r:embed="rId5"/>
            <a:stretch>
              <a:fillRect/>
            </a:stretch>
          </a:blipFill>
        </p:spPr>
        <p:txBody>
          <a:bodyPr/>
          <a:lstStyle/>
          <a:p>
            <a:endParaRPr lang="en-GB" sz="1200"/>
          </a:p>
        </p:txBody>
      </p:sp>
      <p:sp>
        <p:nvSpPr>
          <p:cNvPr id="6" name="Freeform 6"/>
          <p:cNvSpPr/>
          <p:nvPr/>
        </p:nvSpPr>
        <p:spPr>
          <a:xfrm>
            <a:off x="559093" y="4775138"/>
            <a:ext cx="2257223" cy="2257223"/>
          </a:xfrm>
          <a:custGeom>
            <a:avLst/>
            <a:gdLst/>
            <a:ahLst/>
            <a:cxnLst/>
            <a:rect l="l" t="t" r="r" b="b"/>
            <a:pathLst>
              <a:path w="3385834" h="3385834">
                <a:moveTo>
                  <a:pt x="0" y="0"/>
                </a:moveTo>
                <a:lnTo>
                  <a:pt x="3385834" y="0"/>
                </a:lnTo>
                <a:lnTo>
                  <a:pt x="3385834" y="3385833"/>
                </a:lnTo>
                <a:lnTo>
                  <a:pt x="0" y="3385833"/>
                </a:lnTo>
                <a:lnTo>
                  <a:pt x="0" y="0"/>
                </a:lnTo>
                <a:close/>
              </a:path>
            </a:pathLst>
          </a:custGeom>
          <a:blipFill>
            <a:blip r:embed="rId6"/>
            <a:stretch>
              <a:fillRect/>
            </a:stretch>
          </a:blipFill>
        </p:spPr>
        <p:txBody>
          <a:bodyPr/>
          <a:lstStyle/>
          <a:p>
            <a:endParaRPr lang="en-GB" sz="1200"/>
          </a:p>
        </p:txBody>
      </p:sp>
      <p:sp>
        <p:nvSpPr>
          <p:cNvPr id="7" name="Freeform 7"/>
          <p:cNvSpPr/>
          <p:nvPr/>
        </p:nvSpPr>
        <p:spPr>
          <a:xfrm>
            <a:off x="1587839" y="1422495"/>
            <a:ext cx="8249732" cy="3042998"/>
          </a:xfrm>
          <a:custGeom>
            <a:avLst/>
            <a:gdLst/>
            <a:ahLst/>
            <a:cxnLst/>
            <a:rect l="l" t="t" r="r" b="b"/>
            <a:pathLst>
              <a:path w="12374598" h="4564497">
                <a:moveTo>
                  <a:pt x="0" y="0"/>
                </a:moveTo>
                <a:lnTo>
                  <a:pt x="12374598" y="0"/>
                </a:lnTo>
                <a:lnTo>
                  <a:pt x="12374598" y="4564498"/>
                </a:lnTo>
                <a:lnTo>
                  <a:pt x="0" y="4564498"/>
                </a:lnTo>
                <a:lnTo>
                  <a:pt x="0" y="0"/>
                </a:lnTo>
                <a:close/>
              </a:path>
            </a:pathLst>
          </a:custGeom>
          <a:blipFill>
            <a:blip r:embed="rId7"/>
            <a:stretch>
              <a:fillRect t="-1792" b="-1792"/>
            </a:stretch>
          </a:blipFill>
        </p:spPr>
        <p:txBody>
          <a:bodyPr/>
          <a:lstStyle/>
          <a:p>
            <a:endParaRPr lang="en-GB"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69860" y="3429000"/>
            <a:ext cx="7570226" cy="7570226"/>
          </a:xfrm>
          <a:custGeom>
            <a:avLst/>
            <a:gdLst/>
            <a:ahLst/>
            <a:cxnLst/>
            <a:rect l="l" t="t" r="r" b="b"/>
            <a:pathLst>
              <a:path w="11355339" h="11355339">
                <a:moveTo>
                  <a:pt x="0" y="0"/>
                </a:moveTo>
                <a:lnTo>
                  <a:pt x="11355339" y="0"/>
                </a:lnTo>
                <a:lnTo>
                  <a:pt x="11355339" y="11355339"/>
                </a:lnTo>
                <a:lnTo>
                  <a:pt x="0" y="113553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9076280" y="-3780341"/>
            <a:ext cx="7209341" cy="7209341"/>
          </a:xfrm>
          <a:custGeom>
            <a:avLst/>
            <a:gdLst/>
            <a:ahLst/>
            <a:cxnLst/>
            <a:rect l="l" t="t" r="r" b="b"/>
            <a:pathLst>
              <a:path w="10814011" h="10814011">
                <a:moveTo>
                  <a:pt x="0" y="0"/>
                </a:moveTo>
                <a:lnTo>
                  <a:pt x="10814010" y="0"/>
                </a:lnTo>
                <a:lnTo>
                  <a:pt x="10814010" y="10814011"/>
                </a:lnTo>
                <a:lnTo>
                  <a:pt x="0" y="10814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4" name="Freeform 4"/>
          <p:cNvSpPr/>
          <p:nvPr/>
        </p:nvSpPr>
        <p:spPr>
          <a:xfrm>
            <a:off x="9043265" y="5548022"/>
            <a:ext cx="2462935" cy="798401"/>
          </a:xfrm>
          <a:custGeom>
            <a:avLst/>
            <a:gdLst/>
            <a:ahLst/>
            <a:cxnLst/>
            <a:rect l="l" t="t" r="r" b="b"/>
            <a:pathLst>
              <a:path w="3694402" h="1197602">
                <a:moveTo>
                  <a:pt x="0" y="0"/>
                </a:moveTo>
                <a:lnTo>
                  <a:pt x="3694402" y="0"/>
                </a:lnTo>
                <a:lnTo>
                  <a:pt x="3694402" y="1197601"/>
                </a:lnTo>
                <a:lnTo>
                  <a:pt x="0" y="1197601"/>
                </a:lnTo>
                <a:lnTo>
                  <a:pt x="0" y="0"/>
                </a:lnTo>
                <a:close/>
              </a:path>
            </a:pathLst>
          </a:custGeom>
          <a:blipFill>
            <a:blip r:embed="rId4"/>
            <a:stretch>
              <a:fillRect/>
            </a:stretch>
          </a:blipFill>
        </p:spPr>
        <p:txBody>
          <a:bodyPr/>
          <a:lstStyle/>
          <a:p>
            <a:endParaRPr lang="en-GB" sz="1200"/>
          </a:p>
        </p:txBody>
      </p:sp>
      <p:sp>
        <p:nvSpPr>
          <p:cNvPr id="5" name="TextBox 5"/>
          <p:cNvSpPr txBox="1"/>
          <p:nvPr/>
        </p:nvSpPr>
        <p:spPr>
          <a:xfrm>
            <a:off x="685800" y="968697"/>
            <a:ext cx="4385925" cy="350802"/>
          </a:xfrm>
          <a:prstGeom prst="rect">
            <a:avLst/>
          </a:prstGeom>
        </p:spPr>
        <p:txBody>
          <a:bodyPr lIns="0" tIns="0" rIns="0" bIns="0" rtlCol="0" anchor="t">
            <a:spAutoFit/>
          </a:bodyPr>
          <a:lstStyle/>
          <a:p>
            <a:pPr>
              <a:lnSpc>
                <a:spcPts val="2987"/>
              </a:lnSpc>
            </a:pPr>
            <a:r>
              <a:rPr lang="en-US" sz="2133">
                <a:solidFill>
                  <a:srgbClr val="05769F"/>
                </a:solidFill>
                <a:latin typeface="Canva Sans Bold"/>
              </a:rPr>
              <a:t>Omagh Healthy Living’s vision is:</a:t>
            </a:r>
          </a:p>
        </p:txBody>
      </p:sp>
      <p:sp>
        <p:nvSpPr>
          <p:cNvPr id="6" name="TextBox 6"/>
          <p:cNvSpPr txBox="1"/>
          <p:nvPr/>
        </p:nvSpPr>
        <p:spPr>
          <a:xfrm>
            <a:off x="3544298" y="1779740"/>
            <a:ext cx="4385925" cy="350802"/>
          </a:xfrm>
          <a:prstGeom prst="rect">
            <a:avLst/>
          </a:prstGeom>
        </p:spPr>
        <p:txBody>
          <a:bodyPr lIns="0" tIns="0" rIns="0" bIns="0" rtlCol="0" anchor="t">
            <a:spAutoFit/>
          </a:bodyPr>
          <a:lstStyle/>
          <a:p>
            <a:pPr algn="ctr">
              <a:lnSpc>
                <a:spcPts val="2987"/>
              </a:lnSpc>
            </a:pPr>
            <a:r>
              <a:rPr lang="en-US" sz="2133">
                <a:solidFill>
                  <a:srgbClr val="1F0254"/>
                </a:solidFill>
                <a:latin typeface="Canva Sans Italics"/>
              </a:rPr>
              <a:t>‘A healthy Omagh &amp; District’</a:t>
            </a:r>
          </a:p>
        </p:txBody>
      </p:sp>
      <p:sp>
        <p:nvSpPr>
          <p:cNvPr id="7" name="TextBox 7"/>
          <p:cNvSpPr txBox="1"/>
          <p:nvPr/>
        </p:nvSpPr>
        <p:spPr>
          <a:xfrm>
            <a:off x="990817" y="2925159"/>
            <a:ext cx="10515383" cy="1554656"/>
          </a:xfrm>
          <a:prstGeom prst="rect">
            <a:avLst/>
          </a:prstGeom>
        </p:spPr>
        <p:txBody>
          <a:bodyPr lIns="0" tIns="0" rIns="0" bIns="0" rtlCol="0" anchor="t">
            <a:spAutoFit/>
          </a:bodyPr>
          <a:lstStyle/>
          <a:p>
            <a:pPr algn="ctr">
              <a:lnSpc>
                <a:spcPts val="3062"/>
              </a:lnSpc>
            </a:pPr>
            <a:endParaRPr sz="1200"/>
          </a:p>
          <a:p>
            <a:pPr algn="ctr">
              <a:lnSpc>
                <a:spcPts val="3062"/>
              </a:lnSpc>
            </a:pPr>
            <a:r>
              <a:rPr lang="en-US" sz="2150" dirty="0">
                <a:solidFill>
                  <a:srgbClr val="1F0254"/>
                </a:solidFill>
                <a:latin typeface="Canva Sans Italics"/>
              </a:rPr>
              <a:t>‘To improve the health of all residents of Omagh and district through leadership and collaboration to address the risk factors and health inequalities that contribute significantly to chronic disease.’</a:t>
            </a:r>
          </a:p>
        </p:txBody>
      </p:sp>
      <p:sp>
        <p:nvSpPr>
          <p:cNvPr id="8" name="TextBox 8"/>
          <p:cNvSpPr txBox="1"/>
          <p:nvPr/>
        </p:nvSpPr>
        <p:spPr>
          <a:xfrm>
            <a:off x="685800" y="2590783"/>
            <a:ext cx="3113989" cy="350802"/>
          </a:xfrm>
          <a:prstGeom prst="rect">
            <a:avLst/>
          </a:prstGeom>
        </p:spPr>
        <p:txBody>
          <a:bodyPr lIns="0" tIns="0" rIns="0" bIns="0" rtlCol="0" anchor="t">
            <a:spAutoFit/>
          </a:bodyPr>
          <a:lstStyle/>
          <a:p>
            <a:pPr>
              <a:lnSpc>
                <a:spcPts val="2986"/>
              </a:lnSpc>
              <a:spcBef>
                <a:spcPct val="0"/>
              </a:spcBef>
            </a:pPr>
            <a:r>
              <a:rPr lang="en-US" sz="2133">
                <a:solidFill>
                  <a:srgbClr val="05769F"/>
                </a:solidFill>
                <a:latin typeface="Canva Sans Bold"/>
              </a:rPr>
              <a:t>Its mission 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Freeform: Shape 20">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24" name="Freeform: Shape 23">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7EDCC76E-8711-FBFF-A5D9-2030B2FBD038}"/>
              </a:ext>
            </a:extLst>
          </p:cNvPr>
          <p:cNvSpPr>
            <a:spLocks noGrp="1"/>
          </p:cNvSpPr>
          <p:nvPr>
            <p:ph type="title"/>
          </p:nvPr>
        </p:nvSpPr>
        <p:spPr>
          <a:xfrm>
            <a:off x="2580311" y="950849"/>
            <a:ext cx="7101867" cy="4619270"/>
          </a:xfrm>
        </p:spPr>
        <p:txBody>
          <a:bodyPr vert="horz" lIns="91440" tIns="45720" rIns="91440" bIns="45720" rtlCol="0" anchor="b">
            <a:noAutofit/>
          </a:bodyPr>
          <a:lstStyle/>
          <a:p>
            <a:pPr algn="ctr"/>
            <a:r>
              <a:rPr lang="en-US" sz="5400" b="1" kern="1200" dirty="0">
                <a:solidFill>
                  <a:schemeClr val="tx2"/>
                </a:solidFill>
                <a:latin typeface="+mj-lt"/>
                <a:ea typeface="+mj-ea"/>
                <a:cs typeface="+mj-cs"/>
              </a:rPr>
              <a:t>Guest Speaker:</a:t>
            </a:r>
            <a:br>
              <a:rPr lang="en-US" sz="5400" b="1" kern="1200" dirty="0">
                <a:solidFill>
                  <a:schemeClr val="tx2"/>
                </a:solidFill>
                <a:latin typeface="+mj-lt"/>
                <a:cs typeface="Calibri Light"/>
              </a:rPr>
            </a:br>
            <a:br>
              <a:rPr lang="en-US" sz="5400" b="1" dirty="0"/>
            </a:br>
            <a:r>
              <a:rPr lang="en-US" sz="5400" b="1" kern="1200" dirty="0">
                <a:solidFill>
                  <a:schemeClr val="tx2"/>
                </a:solidFill>
                <a:latin typeface="+mj-lt"/>
                <a:ea typeface="+mj-ea"/>
                <a:cs typeface="+mj-cs"/>
              </a:rPr>
              <a:t>Margaret Mc Closkey </a:t>
            </a:r>
            <a:br>
              <a:rPr lang="en-US" sz="5400" b="1" kern="1200" dirty="0">
                <a:solidFill>
                  <a:schemeClr val="tx2"/>
                </a:solidFill>
                <a:latin typeface="+mj-lt"/>
                <a:ea typeface="+mj-ea"/>
                <a:cs typeface="+mj-cs"/>
              </a:rPr>
            </a:br>
            <a:r>
              <a:rPr lang="en-US" sz="5400" b="1" dirty="0">
                <a:solidFill>
                  <a:schemeClr val="tx2"/>
                </a:solidFill>
                <a:cs typeface="Calibri Light"/>
              </a:rPr>
              <a:t>Money &amp; Pensions Service (</a:t>
            </a:r>
            <a:r>
              <a:rPr lang="en-US" sz="5400" b="1" kern="1200" dirty="0">
                <a:solidFill>
                  <a:schemeClr val="tx2"/>
                </a:solidFill>
                <a:latin typeface="+mj-lt"/>
                <a:ea typeface="+mj-ea"/>
                <a:cs typeface="+mj-cs"/>
              </a:rPr>
              <a:t>MAPS</a:t>
            </a:r>
            <a:r>
              <a:rPr lang="en-US" sz="5400" b="1" dirty="0">
                <a:solidFill>
                  <a:schemeClr val="tx2"/>
                </a:solidFill>
              </a:rPr>
              <a:t>)</a:t>
            </a:r>
            <a:endParaRPr lang="en-US" sz="5400" b="1" kern="1200" dirty="0">
              <a:solidFill>
                <a:schemeClr val="tx2"/>
              </a:solidFill>
              <a:latin typeface="+mj-lt"/>
              <a:ea typeface="+mj-ea"/>
              <a:cs typeface="+mj-cs"/>
            </a:endParaRPr>
          </a:p>
        </p:txBody>
      </p:sp>
      <p:grpSp>
        <p:nvGrpSpPr>
          <p:cNvPr id="32" name="Group 31">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33" name="Freeform: Shape 32">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9" name="Freeform: Shape 38">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2" name="Freeform: Shape 41">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175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656473" y="2470740"/>
            <a:ext cx="2606901" cy="260689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a:stretch>
            </a:blipFill>
          </p:spPr>
          <p:txBody>
            <a:bodyPr/>
            <a:lstStyle/>
            <a:p>
              <a:endParaRPr lang="en-GB" sz="1200"/>
            </a:p>
          </p:txBody>
        </p:sp>
      </p:grpSp>
      <p:sp>
        <p:nvSpPr>
          <p:cNvPr id="4" name="TextBox 4"/>
          <p:cNvSpPr txBox="1"/>
          <p:nvPr/>
        </p:nvSpPr>
        <p:spPr>
          <a:xfrm>
            <a:off x="7626685" y="5247050"/>
            <a:ext cx="2606901" cy="442878"/>
          </a:xfrm>
          <a:prstGeom prst="rect">
            <a:avLst/>
          </a:prstGeom>
        </p:spPr>
        <p:txBody>
          <a:bodyPr lIns="0" tIns="0" rIns="0" bIns="0" rtlCol="0" anchor="t">
            <a:spAutoFit/>
          </a:bodyPr>
          <a:lstStyle/>
          <a:p>
            <a:pPr algn="ctr">
              <a:lnSpc>
                <a:spcPts val="1827"/>
              </a:lnSpc>
            </a:pPr>
            <a:r>
              <a:rPr lang="en-US" sz="1333">
                <a:solidFill>
                  <a:srgbClr val="1F0254"/>
                </a:solidFill>
                <a:latin typeface="Agrandir"/>
              </a:rPr>
              <a:t>Kerrie Grugan</a:t>
            </a:r>
          </a:p>
          <a:p>
            <a:pPr algn="ctr">
              <a:lnSpc>
                <a:spcPts val="1827"/>
              </a:lnSpc>
            </a:pPr>
            <a:r>
              <a:rPr lang="en-US" sz="1333">
                <a:solidFill>
                  <a:srgbClr val="1F0254"/>
                </a:solidFill>
                <a:latin typeface="Agrandir"/>
              </a:rPr>
              <a:t>Social Prescriber</a:t>
            </a:r>
          </a:p>
        </p:txBody>
      </p:sp>
      <p:grpSp>
        <p:nvGrpSpPr>
          <p:cNvPr id="5" name="Group 5"/>
          <p:cNvGrpSpPr>
            <a:grpSpLocks noChangeAspect="1"/>
          </p:cNvGrpSpPr>
          <p:nvPr/>
        </p:nvGrpSpPr>
        <p:grpSpPr>
          <a:xfrm>
            <a:off x="1782318" y="2470740"/>
            <a:ext cx="2606901" cy="2606890"/>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38451" t="-6603" r="-29434" b="-61953"/>
              </a:stretch>
            </a:blipFill>
          </p:spPr>
          <p:txBody>
            <a:bodyPr/>
            <a:lstStyle/>
            <a:p>
              <a:endParaRPr lang="en-GB" sz="1200"/>
            </a:p>
          </p:txBody>
        </p:sp>
      </p:grpSp>
      <p:grpSp>
        <p:nvGrpSpPr>
          <p:cNvPr id="7" name="Group 7"/>
          <p:cNvGrpSpPr>
            <a:grpSpLocks noChangeAspect="1"/>
          </p:cNvGrpSpPr>
          <p:nvPr/>
        </p:nvGrpSpPr>
        <p:grpSpPr>
          <a:xfrm>
            <a:off x="7626685" y="2489453"/>
            <a:ext cx="2606901" cy="2606890"/>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t="-21764" b="-21764"/>
              </a:stretch>
            </a:blipFill>
          </p:spPr>
          <p:txBody>
            <a:bodyPr/>
            <a:lstStyle/>
            <a:p>
              <a:endParaRPr lang="en-GB" sz="1200"/>
            </a:p>
          </p:txBody>
        </p:sp>
      </p:grpSp>
      <p:sp>
        <p:nvSpPr>
          <p:cNvPr id="9" name="TextBox 9"/>
          <p:cNvSpPr txBox="1"/>
          <p:nvPr/>
        </p:nvSpPr>
        <p:spPr>
          <a:xfrm>
            <a:off x="1452569" y="1114714"/>
            <a:ext cx="9553212" cy="701410"/>
          </a:xfrm>
          <a:prstGeom prst="rect">
            <a:avLst/>
          </a:prstGeom>
        </p:spPr>
        <p:txBody>
          <a:bodyPr lIns="0" tIns="0" rIns="0" bIns="0" rtlCol="0" anchor="t">
            <a:spAutoFit/>
          </a:bodyPr>
          <a:lstStyle/>
          <a:p>
            <a:pPr algn="ctr">
              <a:lnSpc>
                <a:spcPts val="5959"/>
              </a:lnSpc>
              <a:spcBef>
                <a:spcPct val="0"/>
              </a:spcBef>
            </a:pPr>
            <a:r>
              <a:rPr lang="en-US" sz="4256">
                <a:solidFill>
                  <a:srgbClr val="05769F"/>
                </a:solidFill>
                <a:latin typeface="Poppins Ultra-Bold"/>
              </a:rPr>
              <a:t>Introduction to the Team</a:t>
            </a:r>
          </a:p>
        </p:txBody>
      </p:sp>
      <p:sp>
        <p:nvSpPr>
          <p:cNvPr id="10" name="Freeform 10"/>
          <p:cNvSpPr/>
          <p:nvPr/>
        </p:nvSpPr>
        <p:spPr>
          <a:xfrm>
            <a:off x="8930135" y="5702893"/>
            <a:ext cx="6726619" cy="6726619"/>
          </a:xfrm>
          <a:custGeom>
            <a:avLst/>
            <a:gdLst/>
            <a:ahLst/>
            <a:cxnLst/>
            <a:rect l="l" t="t" r="r" b="b"/>
            <a:pathLst>
              <a:path w="10089928" h="10089928">
                <a:moveTo>
                  <a:pt x="0" y="0"/>
                </a:moveTo>
                <a:lnTo>
                  <a:pt x="10089928" y="0"/>
                </a:lnTo>
                <a:lnTo>
                  <a:pt x="10089928" y="10089929"/>
                </a:lnTo>
                <a:lnTo>
                  <a:pt x="0" y="100899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11" name="Freeform 11"/>
          <p:cNvSpPr/>
          <p:nvPr/>
        </p:nvSpPr>
        <p:spPr>
          <a:xfrm>
            <a:off x="-5493278" y="-3796041"/>
            <a:ext cx="7570226" cy="7570226"/>
          </a:xfrm>
          <a:custGeom>
            <a:avLst/>
            <a:gdLst/>
            <a:ahLst/>
            <a:cxnLst/>
            <a:rect l="l" t="t" r="r" b="b"/>
            <a:pathLst>
              <a:path w="11355339" h="11355339">
                <a:moveTo>
                  <a:pt x="0" y="0"/>
                </a:moveTo>
                <a:lnTo>
                  <a:pt x="11355339" y="0"/>
                </a:lnTo>
                <a:lnTo>
                  <a:pt x="11355339" y="11355339"/>
                </a:lnTo>
                <a:lnTo>
                  <a:pt x="0" y="113553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12" name="TextBox 12"/>
          <p:cNvSpPr txBox="1"/>
          <p:nvPr/>
        </p:nvSpPr>
        <p:spPr>
          <a:xfrm>
            <a:off x="4656473" y="5210980"/>
            <a:ext cx="2606901" cy="442878"/>
          </a:xfrm>
          <a:prstGeom prst="rect">
            <a:avLst/>
          </a:prstGeom>
        </p:spPr>
        <p:txBody>
          <a:bodyPr lIns="0" tIns="0" rIns="0" bIns="0" rtlCol="0" anchor="t">
            <a:spAutoFit/>
          </a:bodyPr>
          <a:lstStyle/>
          <a:p>
            <a:pPr algn="ctr">
              <a:lnSpc>
                <a:spcPts val="1827"/>
              </a:lnSpc>
            </a:pPr>
            <a:r>
              <a:rPr lang="en-US" sz="1333">
                <a:solidFill>
                  <a:srgbClr val="1F0254"/>
                </a:solidFill>
                <a:latin typeface="Agrandir Medium"/>
              </a:rPr>
              <a:t>Tiernach Mahon </a:t>
            </a:r>
          </a:p>
          <a:p>
            <a:pPr algn="ctr">
              <a:lnSpc>
                <a:spcPts val="1827"/>
              </a:lnSpc>
              <a:spcBef>
                <a:spcPct val="0"/>
              </a:spcBef>
            </a:pPr>
            <a:r>
              <a:rPr lang="en-US" sz="1333">
                <a:solidFill>
                  <a:srgbClr val="1F0254"/>
                </a:solidFill>
                <a:latin typeface="Agrandir Medium"/>
              </a:rPr>
              <a:t>Project Coordinator</a:t>
            </a:r>
          </a:p>
        </p:txBody>
      </p:sp>
      <p:sp>
        <p:nvSpPr>
          <p:cNvPr id="13" name="TextBox 13"/>
          <p:cNvSpPr txBox="1"/>
          <p:nvPr/>
        </p:nvSpPr>
        <p:spPr>
          <a:xfrm>
            <a:off x="1782318" y="5210980"/>
            <a:ext cx="2606901" cy="442878"/>
          </a:xfrm>
          <a:prstGeom prst="rect">
            <a:avLst/>
          </a:prstGeom>
        </p:spPr>
        <p:txBody>
          <a:bodyPr lIns="0" tIns="0" rIns="0" bIns="0" rtlCol="0" anchor="t">
            <a:spAutoFit/>
          </a:bodyPr>
          <a:lstStyle/>
          <a:p>
            <a:pPr algn="ctr">
              <a:lnSpc>
                <a:spcPts val="1827"/>
              </a:lnSpc>
            </a:pPr>
            <a:r>
              <a:rPr lang="en-US" sz="1333">
                <a:solidFill>
                  <a:srgbClr val="1F0254"/>
                </a:solidFill>
                <a:latin typeface="Agrandir"/>
              </a:rPr>
              <a:t>Alaine Ward</a:t>
            </a:r>
          </a:p>
          <a:p>
            <a:pPr algn="ctr">
              <a:lnSpc>
                <a:spcPts val="1827"/>
              </a:lnSpc>
              <a:spcBef>
                <a:spcPct val="0"/>
              </a:spcBef>
            </a:pPr>
            <a:r>
              <a:rPr lang="en-US" sz="1333">
                <a:solidFill>
                  <a:srgbClr val="1F0254"/>
                </a:solidFill>
                <a:latin typeface="Agrandir"/>
              </a:rPr>
              <a:t>Monitoring &amp; Finance Officer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47073" y="261334"/>
            <a:ext cx="3544772" cy="6335333"/>
            <a:chOff x="0" y="0"/>
            <a:chExt cx="7089543" cy="12670666"/>
          </a:xfrm>
        </p:grpSpPr>
        <p:pic>
          <p:nvPicPr>
            <p:cNvPr id="3" name="Picture 3"/>
            <p:cNvPicPr>
              <a:picLocks noChangeAspect="1"/>
            </p:cNvPicPr>
            <p:nvPr/>
          </p:nvPicPr>
          <p:blipFill>
            <a:blip r:embed="rId2"/>
            <a:srcRect t="15027" b="22728"/>
            <a:stretch>
              <a:fillRect/>
            </a:stretch>
          </p:blipFill>
          <p:spPr>
            <a:xfrm>
              <a:off x="0" y="0"/>
              <a:ext cx="7089543" cy="3072417"/>
            </a:xfrm>
            <a:prstGeom prst="rect">
              <a:avLst/>
            </a:prstGeom>
          </p:spPr>
        </p:pic>
        <p:pic>
          <p:nvPicPr>
            <p:cNvPr id="4" name="Picture 4"/>
            <p:cNvPicPr>
              <a:picLocks noChangeAspect="1"/>
            </p:cNvPicPr>
            <p:nvPr/>
          </p:nvPicPr>
          <p:blipFill>
            <a:blip r:embed="rId3"/>
            <a:srcRect t="11633" b="22520"/>
            <a:stretch>
              <a:fillRect/>
            </a:stretch>
          </p:blipFill>
          <p:spPr>
            <a:xfrm>
              <a:off x="0" y="3199417"/>
              <a:ext cx="7089543" cy="3072417"/>
            </a:xfrm>
            <a:prstGeom prst="rect">
              <a:avLst/>
            </a:prstGeom>
          </p:spPr>
        </p:pic>
        <p:pic>
          <p:nvPicPr>
            <p:cNvPr id="5" name="Picture 5"/>
            <p:cNvPicPr>
              <a:picLocks noChangeAspect="1"/>
            </p:cNvPicPr>
            <p:nvPr/>
          </p:nvPicPr>
          <p:blipFill>
            <a:blip r:embed="rId4"/>
            <a:srcRect t="15831" b="15831"/>
            <a:stretch>
              <a:fillRect/>
            </a:stretch>
          </p:blipFill>
          <p:spPr>
            <a:xfrm>
              <a:off x="0" y="6398833"/>
              <a:ext cx="7089543" cy="3072417"/>
            </a:xfrm>
            <a:prstGeom prst="rect">
              <a:avLst/>
            </a:prstGeom>
          </p:spPr>
        </p:pic>
        <p:pic>
          <p:nvPicPr>
            <p:cNvPr id="6" name="Picture 6"/>
            <p:cNvPicPr>
              <a:picLocks noChangeAspect="1"/>
            </p:cNvPicPr>
            <p:nvPr/>
          </p:nvPicPr>
          <p:blipFill>
            <a:blip r:embed="rId5"/>
            <a:srcRect t="18309" b="18309"/>
            <a:stretch>
              <a:fillRect/>
            </a:stretch>
          </p:blipFill>
          <p:spPr>
            <a:xfrm>
              <a:off x="0" y="9598250"/>
              <a:ext cx="7089543" cy="3072417"/>
            </a:xfrm>
            <a:prstGeom prst="rect">
              <a:avLst/>
            </a:prstGeom>
          </p:spPr>
        </p:pic>
      </p:grpSp>
      <p:sp>
        <p:nvSpPr>
          <p:cNvPr id="7" name="TextBox 7"/>
          <p:cNvSpPr txBox="1"/>
          <p:nvPr/>
        </p:nvSpPr>
        <p:spPr>
          <a:xfrm>
            <a:off x="685800" y="488950"/>
            <a:ext cx="7434566" cy="1153777"/>
          </a:xfrm>
          <a:prstGeom prst="rect">
            <a:avLst/>
          </a:prstGeom>
        </p:spPr>
        <p:txBody>
          <a:bodyPr lIns="0" tIns="0" rIns="0" bIns="0" rtlCol="0" anchor="t">
            <a:spAutoFit/>
          </a:bodyPr>
          <a:lstStyle/>
          <a:p>
            <a:pPr>
              <a:lnSpc>
                <a:spcPts val="4746"/>
              </a:lnSpc>
              <a:spcBef>
                <a:spcPct val="0"/>
              </a:spcBef>
            </a:pPr>
            <a:r>
              <a:rPr lang="en-US" sz="3390">
                <a:solidFill>
                  <a:srgbClr val="05769F"/>
                </a:solidFill>
                <a:latin typeface="Poppins Ultra-Bold"/>
              </a:rPr>
              <a:t>Omagh Healthy Living Network Launch...</a:t>
            </a:r>
          </a:p>
        </p:txBody>
      </p:sp>
      <p:sp>
        <p:nvSpPr>
          <p:cNvPr id="8" name="TextBox 8"/>
          <p:cNvSpPr txBox="1"/>
          <p:nvPr/>
        </p:nvSpPr>
        <p:spPr>
          <a:xfrm>
            <a:off x="685800" y="1862922"/>
            <a:ext cx="6522687" cy="539250"/>
          </a:xfrm>
          <a:prstGeom prst="rect">
            <a:avLst/>
          </a:prstGeom>
        </p:spPr>
        <p:txBody>
          <a:bodyPr lIns="0" tIns="0" rIns="0" bIns="0" rtlCol="0" anchor="t">
            <a:spAutoFit/>
          </a:bodyPr>
          <a:lstStyle/>
          <a:p>
            <a:pPr marL="336638" lvl="1" indent="-168319">
              <a:lnSpc>
                <a:spcPts val="2183"/>
              </a:lnSpc>
              <a:buFont typeface="Arial"/>
              <a:buChar char="•"/>
            </a:pPr>
            <a:r>
              <a:rPr lang="en-US" sz="1559">
                <a:solidFill>
                  <a:srgbClr val="05066D"/>
                </a:solidFill>
                <a:latin typeface="Canva Sans"/>
              </a:rPr>
              <a:t>Omagh Healthy Living Network received a funding boost thanks to a grant of  £499,595 from The National Lottery Community Fund.</a:t>
            </a:r>
          </a:p>
        </p:txBody>
      </p:sp>
      <p:sp>
        <p:nvSpPr>
          <p:cNvPr id="9" name="TextBox 9"/>
          <p:cNvSpPr txBox="1"/>
          <p:nvPr/>
        </p:nvSpPr>
        <p:spPr>
          <a:xfrm>
            <a:off x="685800" y="2959334"/>
            <a:ext cx="6351574" cy="539250"/>
          </a:xfrm>
          <a:prstGeom prst="rect">
            <a:avLst/>
          </a:prstGeom>
        </p:spPr>
        <p:txBody>
          <a:bodyPr lIns="0" tIns="0" rIns="0" bIns="0" rtlCol="0" anchor="t">
            <a:spAutoFit/>
          </a:bodyPr>
          <a:lstStyle/>
          <a:p>
            <a:pPr marL="336638" lvl="1" indent="-168319">
              <a:lnSpc>
                <a:spcPts val="2183"/>
              </a:lnSpc>
              <a:buFont typeface="Arial"/>
              <a:buChar char="•"/>
            </a:pPr>
            <a:r>
              <a:rPr lang="en-US" sz="1559">
                <a:solidFill>
                  <a:srgbClr val="05066D"/>
                </a:solidFill>
                <a:latin typeface="Canva Sans"/>
              </a:rPr>
              <a:t>Launch of Omagh Healthy Living Network on Wednesday 24th May at 2.45pm at Omagh Hospital and Primary Care Complex</a:t>
            </a:r>
          </a:p>
        </p:txBody>
      </p:sp>
      <p:sp>
        <p:nvSpPr>
          <p:cNvPr id="10" name="TextBox 10"/>
          <p:cNvSpPr txBox="1"/>
          <p:nvPr/>
        </p:nvSpPr>
        <p:spPr>
          <a:xfrm>
            <a:off x="685800" y="3922397"/>
            <a:ext cx="6351574" cy="1667764"/>
          </a:xfrm>
          <a:prstGeom prst="rect">
            <a:avLst/>
          </a:prstGeom>
        </p:spPr>
        <p:txBody>
          <a:bodyPr lIns="0" tIns="0" rIns="0" bIns="0" rtlCol="0" anchor="t">
            <a:spAutoFit/>
          </a:bodyPr>
          <a:lstStyle/>
          <a:p>
            <a:pPr marL="336638" lvl="1" indent="-168319">
              <a:lnSpc>
                <a:spcPts val="2183"/>
              </a:lnSpc>
              <a:buFont typeface="Arial"/>
              <a:buChar char="•"/>
            </a:pPr>
            <a:r>
              <a:rPr lang="en-US" sz="1559">
                <a:solidFill>
                  <a:srgbClr val="05066D"/>
                </a:solidFill>
                <a:latin typeface="Canva Sans"/>
              </a:rPr>
              <a:t>Omagh Healthy Living Network will deliver of a range of health promotion programmes across the rural and urban areas of Omagh as well as the roll out of Social Prescribing. </a:t>
            </a:r>
          </a:p>
          <a:p>
            <a:pPr>
              <a:lnSpc>
                <a:spcPts val="2183"/>
              </a:lnSpc>
            </a:pPr>
            <a:r>
              <a:rPr lang="en-US" sz="1559">
                <a:solidFill>
                  <a:srgbClr val="05066D"/>
                </a:solidFill>
                <a:latin typeface="Canva Sans"/>
              </a:rPr>
              <a:t>    - Supporting the Omagh District with programmes on; Mental  </a:t>
            </a:r>
          </a:p>
          <a:p>
            <a:pPr>
              <a:lnSpc>
                <a:spcPts val="2183"/>
              </a:lnSpc>
            </a:pPr>
            <a:r>
              <a:rPr lang="en-US" sz="1559">
                <a:solidFill>
                  <a:srgbClr val="05066D"/>
                </a:solidFill>
                <a:latin typeface="Canva Sans"/>
              </a:rPr>
              <a:t>       Health, Physical Health, Food Health, Smoking Cessation, Pain   </a:t>
            </a:r>
          </a:p>
          <a:p>
            <a:pPr>
              <a:lnSpc>
                <a:spcPts val="2183"/>
              </a:lnSpc>
            </a:pPr>
            <a:r>
              <a:rPr lang="en-US" sz="1559">
                <a:solidFill>
                  <a:srgbClr val="05066D"/>
                </a:solidFill>
                <a:latin typeface="Canva Sans"/>
              </a:rPr>
              <a:t>       Management and Social Prescribing.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369" y="379915"/>
            <a:ext cx="7434247" cy="1225977"/>
          </a:xfrm>
          <a:prstGeom prst="rect">
            <a:avLst/>
          </a:prstGeom>
        </p:spPr>
        <p:txBody>
          <a:bodyPr lIns="0" tIns="0" rIns="0" bIns="0" rtlCol="0" anchor="t">
            <a:spAutoFit/>
          </a:bodyPr>
          <a:lstStyle/>
          <a:p>
            <a:pPr>
              <a:lnSpc>
                <a:spcPts val="4980"/>
              </a:lnSpc>
            </a:pPr>
            <a:r>
              <a:rPr lang="en-US" sz="3557">
                <a:solidFill>
                  <a:srgbClr val="05769F"/>
                </a:solidFill>
                <a:latin typeface="Poppins Ultra-Bold"/>
              </a:rPr>
              <a:t>Where are we now....</a:t>
            </a:r>
          </a:p>
          <a:p>
            <a:pPr>
              <a:lnSpc>
                <a:spcPts val="4980"/>
              </a:lnSpc>
              <a:spcBef>
                <a:spcPct val="0"/>
              </a:spcBef>
            </a:pPr>
            <a:endParaRPr lang="en-US" sz="3557">
              <a:solidFill>
                <a:srgbClr val="05769F"/>
              </a:solidFill>
              <a:latin typeface="Poppins Ultra-Bold"/>
            </a:endParaRPr>
          </a:p>
        </p:txBody>
      </p:sp>
      <p:sp>
        <p:nvSpPr>
          <p:cNvPr id="3" name="Freeform 3"/>
          <p:cNvSpPr/>
          <p:nvPr/>
        </p:nvSpPr>
        <p:spPr>
          <a:xfrm>
            <a:off x="-5841723" y="-3785112"/>
            <a:ext cx="7570226" cy="7570226"/>
          </a:xfrm>
          <a:custGeom>
            <a:avLst/>
            <a:gdLst/>
            <a:ahLst/>
            <a:cxnLst/>
            <a:rect l="l" t="t" r="r" b="b"/>
            <a:pathLst>
              <a:path w="11355339" h="11355339">
                <a:moveTo>
                  <a:pt x="0" y="0"/>
                </a:moveTo>
                <a:lnTo>
                  <a:pt x="11355339" y="0"/>
                </a:lnTo>
                <a:lnTo>
                  <a:pt x="11355339" y="11355338"/>
                </a:lnTo>
                <a:lnTo>
                  <a:pt x="0" y="11355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4" name="Freeform 4"/>
          <p:cNvSpPr/>
          <p:nvPr/>
        </p:nvSpPr>
        <p:spPr>
          <a:xfrm>
            <a:off x="8530270" y="5106796"/>
            <a:ext cx="7570226" cy="7570226"/>
          </a:xfrm>
          <a:custGeom>
            <a:avLst/>
            <a:gdLst/>
            <a:ahLst/>
            <a:cxnLst/>
            <a:rect l="l" t="t" r="r" b="b"/>
            <a:pathLst>
              <a:path w="11355339" h="11355339">
                <a:moveTo>
                  <a:pt x="0" y="0"/>
                </a:moveTo>
                <a:lnTo>
                  <a:pt x="11355338" y="0"/>
                </a:lnTo>
                <a:lnTo>
                  <a:pt x="11355338" y="11355338"/>
                </a:lnTo>
                <a:lnTo>
                  <a:pt x="0" y="11355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5" name="Freeform 5"/>
          <p:cNvSpPr/>
          <p:nvPr/>
        </p:nvSpPr>
        <p:spPr>
          <a:xfrm>
            <a:off x="464063" y="1388148"/>
            <a:ext cx="6163076" cy="5166493"/>
          </a:xfrm>
          <a:custGeom>
            <a:avLst/>
            <a:gdLst/>
            <a:ahLst/>
            <a:cxnLst/>
            <a:rect l="l" t="t" r="r" b="b"/>
            <a:pathLst>
              <a:path w="9244614" h="7749740">
                <a:moveTo>
                  <a:pt x="0" y="0"/>
                </a:moveTo>
                <a:lnTo>
                  <a:pt x="9244614" y="0"/>
                </a:lnTo>
                <a:lnTo>
                  <a:pt x="9244614" y="7749741"/>
                </a:lnTo>
                <a:lnTo>
                  <a:pt x="0" y="7749741"/>
                </a:lnTo>
                <a:lnTo>
                  <a:pt x="0" y="0"/>
                </a:lnTo>
                <a:close/>
              </a:path>
            </a:pathLst>
          </a:custGeom>
          <a:blipFill>
            <a:blip r:embed="rId4"/>
            <a:stretch>
              <a:fillRect/>
            </a:stretch>
          </a:blipFill>
        </p:spPr>
        <p:txBody>
          <a:bodyPr/>
          <a:lstStyle/>
          <a:p>
            <a:endParaRPr lang="en-GB" sz="1200"/>
          </a:p>
        </p:txBody>
      </p:sp>
      <p:sp>
        <p:nvSpPr>
          <p:cNvPr id="6" name="Freeform 6"/>
          <p:cNvSpPr/>
          <p:nvPr/>
        </p:nvSpPr>
        <p:spPr>
          <a:xfrm>
            <a:off x="7044802" y="2528417"/>
            <a:ext cx="4854571" cy="1854851"/>
          </a:xfrm>
          <a:custGeom>
            <a:avLst/>
            <a:gdLst/>
            <a:ahLst/>
            <a:cxnLst/>
            <a:rect l="l" t="t" r="r" b="b"/>
            <a:pathLst>
              <a:path w="7281857" h="2782276">
                <a:moveTo>
                  <a:pt x="0" y="0"/>
                </a:moveTo>
                <a:lnTo>
                  <a:pt x="7281856" y="0"/>
                </a:lnTo>
                <a:lnTo>
                  <a:pt x="7281856" y="2782276"/>
                </a:lnTo>
                <a:lnTo>
                  <a:pt x="0" y="2782276"/>
                </a:lnTo>
                <a:lnTo>
                  <a:pt x="0" y="0"/>
                </a:lnTo>
                <a:close/>
              </a:path>
            </a:pathLst>
          </a:custGeom>
          <a:blipFill>
            <a:blip r:embed="rId5"/>
            <a:stretch>
              <a:fillRect/>
            </a:stretch>
          </a:blipFill>
        </p:spPr>
        <p:txBody>
          <a:bodyPr/>
          <a:lstStyle/>
          <a:p>
            <a:endParaRPr lang="en-GB" sz="1200"/>
          </a:p>
        </p:txBody>
      </p:sp>
      <p:sp>
        <p:nvSpPr>
          <p:cNvPr id="7" name="Freeform 7"/>
          <p:cNvSpPr/>
          <p:nvPr/>
        </p:nvSpPr>
        <p:spPr>
          <a:xfrm>
            <a:off x="9386603" y="6163041"/>
            <a:ext cx="2113431" cy="391601"/>
          </a:xfrm>
          <a:custGeom>
            <a:avLst/>
            <a:gdLst/>
            <a:ahLst/>
            <a:cxnLst/>
            <a:rect l="l" t="t" r="r" b="b"/>
            <a:pathLst>
              <a:path w="3170147" h="587401">
                <a:moveTo>
                  <a:pt x="0" y="0"/>
                </a:moveTo>
                <a:lnTo>
                  <a:pt x="3170147" y="0"/>
                </a:lnTo>
                <a:lnTo>
                  <a:pt x="3170147" y="587401"/>
                </a:lnTo>
                <a:lnTo>
                  <a:pt x="0" y="587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65146" y="-7616396"/>
            <a:ext cx="11223643" cy="11223643"/>
          </a:xfrm>
          <a:custGeom>
            <a:avLst/>
            <a:gdLst/>
            <a:ahLst/>
            <a:cxnLst/>
            <a:rect l="l" t="t" r="r" b="b"/>
            <a:pathLst>
              <a:path w="16835464" h="16835464">
                <a:moveTo>
                  <a:pt x="0" y="0"/>
                </a:moveTo>
                <a:lnTo>
                  <a:pt x="16835464" y="0"/>
                </a:lnTo>
                <a:lnTo>
                  <a:pt x="16835464" y="16835464"/>
                </a:lnTo>
                <a:lnTo>
                  <a:pt x="0" y="16835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8203116" y="5993262"/>
            <a:ext cx="3517330" cy="357877"/>
          </a:xfrm>
          <a:custGeom>
            <a:avLst/>
            <a:gdLst/>
            <a:ahLst/>
            <a:cxnLst/>
            <a:rect l="l" t="t" r="r" b="b"/>
            <a:pathLst>
              <a:path w="5275995" h="536815">
                <a:moveTo>
                  <a:pt x="0" y="0"/>
                </a:moveTo>
                <a:lnTo>
                  <a:pt x="5275995" y="0"/>
                </a:lnTo>
                <a:lnTo>
                  <a:pt x="5275995" y="536814"/>
                </a:lnTo>
                <a:lnTo>
                  <a:pt x="0" y="536814"/>
                </a:lnTo>
                <a:lnTo>
                  <a:pt x="0" y="0"/>
                </a:lnTo>
                <a:close/>
              </a:path>
            </a:pathLst>
          </a:custGeom>
          <a:blipFill>
            <a:blip r:embed="rId4"/>
            <a:stretch>
              <a:fillRect t="-94109"/>
            </a:stretch>
          </a:blipFill>
        </p:spPr>
        <p:txBody>
          <a:bodyPr/>
          <a:lstStyle/>
          <a:p>
            <a:endParaRPr lang="en-GB" sz="1200"/>
          </a:p>
        </p:txBody>
      </p:sp>
      <p:sp>
        <p:nvSpPr>
          <p:cNvPr id="4" name="Freeform 4"/>
          <p:cNvSpPr/>
          <p:nvPr/>
        </p:nvSpPr>
        <p:spPr>
          <a:xfrm>
            <a:off x="10429767" y="5759753"/>
            <a:ext cx="3524467" cy="3524467"/>
          </a:xfrm>
          <a:custGeom>
            <a:avLst/>
            <a:gdLst/>
            <a:ahLst/>
            <a:cxnLst/>
            <a:rect l="l" t="t" r="r" b="b"/>
            <a:pathLst>
              <a:path w="5286700" h="5286700">
                <a:moveTo>
                  <a:pt x="0" y="0"/>
                </a:moveTo>
                <a:lnTo>
                  <a:pt x="5286700" y="0"/>
                </a:lnTo>
                <a:lnTo>
                  <a:pt x="5286700" y="5286700"/>
                </a:lnTo>
                <a:lnTo>
                  <a:pt x="0" y="5286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5" name="Freeform 5"/>
          <p:cNvSpPr/>
          <p:nvPr/>
        </p:nvSpPr>
        <p:spPr>
          <a:xfrm>
            <a:off x="5930375" y="1951293"/>
            <a:ext cx="6265979" cy="4826497"/>
          </a:xfrm>
          <a:custGeom>
            <a:avLst/>
            <a:gdLst/>
            <a:ahLst/>
            <a:cxnLst/>
            <a:rect l="l" t="t" r="r" b="b"/>
            <a:pathLst>
              <a:path w="9398968" h="7239746">
                <a:moveTo>
                  <a:pt x="0" y="0"/>
                </a:moveTo>
                <a:lnTo>
                  <a:pt x="9398969" y="0"/>
                </a:lnTo>
                <a:lnTo>
                  <a:pt x="9398969" y="7239746"/>
                </a:lnTo>
                <a:lnTo>
                  <a:pt x="0" y="7239746"/>
                </a:lnTo>
                <a:lnTo>
                  <a:pt x="0" y="0"/>
                </a:lnTo>
                <a:close/>
              </a:path>
            </a:pathLst>
          </a:custGeom>
          <a:blipFill>
            <a:blip r:embed="rId5"/>
            <a:stretch>
              <a:fillRect/>
            </a:stretch>
          </a:blipFill>
        </p:spPr>
        <p:txBody>
          <a:bodyPr/>
          <a:lstStyle/>
          <a:p>
            <a:endParaRPr lang="en-GB" sz="1200"/>
          </a:p>
        </p:txBody>
      </p:sp>
      <p:sp>
        <p:nvSpPr>
          <p:cNvPr id="6" name="Freeform 6"/>
          <p:cNvSpPr/>
          <p:nvPr/>
        </p:nvSpPr>
        <p:spPr>
          <a:xfrm>
            <a:off x="1634194" y="4909272"/>
            <a:ext cx="2709974" cy="1083990"/>
          </a:xfrm>
          <a:custGeom>
            <a:avLst/>
            <a:gdLst/>
            <a:ahLst/>
            <a:cxnLst/>
            <a:rect l="l" t="t" r="r" b="b"/>
            <a:pathLst>
              <a:path w="4064961" h="1625985">
                <a:moveTo>
                  <a:pt x="0" y="0"/>
                </a:moveTo>
                <a:lnTo>
                  <a:pt x="4064961" y="0"/>
                </a:lnTo>
                <a:lnTo>
                  <a:pt x="4064961" y="1625985"/>
                </a:lnTo>
                <a:lnTo>
                  <a:pt x="0" y="1625985"/>
                </a:lnTo>
                <a:lnTo>
                  <a:pt x="0" y="0"/>
                </a:lnTo>
                <a:close/>
              </a:path>
            </a:pathLst>
          </a:custGeom>
          <a:blipFill>
            <a:blip r:embed="rId6"/>
            <a:stretch>
              <a:fillRect/>
            </a:stretch>
          </a:blipFill>
        </p:spPr>
        <p:txBody>
          <a:bodyPr/>
          <a:lstStyle/>
          <a:p>
            <a:endParaRPr lang="en-GB" sz="1200"/>
          </a:p>
        </p:txBody>
      </p:sp>
      <p:sp>
        <p:nvSpPr>
          <p:cNvPr id="7" name="TextBox 7"/>
          <p:cNvSpPr txBox="1"/>
          <p:nvPr/>
        </p:nvSpPr>
        <p:spPr>
          <a:xfrm>
            <a:off x="685801" y="691931"/>
            <a:ext cx="9910455" cy="537583"/>
          </a:xfrm>
          <a:prstGeom prst="rect">
            <a:avLst/>
          </a:prstGeom>
        </p:spPr>
        <p:txBody>
          <a:bodyPr lIns="0" tIns="0" rIns="0" bIns="0" rtlCol="0" anchor="t">
            <a:spAutoFit/>
          </a:bodyPr>
          <a:lstStyle/>
          <a:p>
            <a:pPr>
              <a:lnSpc>
                <a:spcPts val="4559"/>
              </a:lnSpc>
              <a:spcBef>
                <a:spcPct val="0"/>
              </a:spcBef>
            </a:pPr>
            <a:r>
              <a:rPr lang="en-US" sz="3256">
                <a:solidFill>
                  <a:srgbClr val="05769F"/>
                </a:solidFill>
                <a:latin typeface="Poppins Ultra-Bold"/>
              </a:rPr>
              <a:t>What is Social Prescribing...</a:t>
            </a:r>
          </a:p>
        </p:txBody>
      </p:sp>
      <p:sp>
        <p:nvSpPr>
          <p:cNvPr id="8" name="TextBox 8"/>
          <p:cNvSpPr txBox="1"/>
          <p:nvPr/>
        </p:nvSpPr>
        <p:spPr>
          <a:xfrm>
            <a:off x="469964" y="2519432"/>
            <a:ext cx="5418557" cy="1952522"/>
          </a:xfrm>
          <a:prstGeom prst="rect">
            <a:avLst/>
          </a:prstGeom>
        </p:spPr>
        <p:txBody>
          <a:bodyPr lIns="0" tIns="0" rIns="0" bIns="0" rtlCol="0" anchor="t">
            <a:spAutoFit/>
          </a:bodyPr>
          <a:lstStyle/>
          <a:p>
            <a:pPr algn="ctr">
              <a:lnSpc>
                <a:spcPts val="3079"/>
              </a:lnSpc>
            </a:pPr>
            <a:r>
              <a:rPr lang="en-US" sz="2150" i="1" dirty="0">
                <a:solidFill>
                  <a:srgbClr val="1F0254"/>
                </a:solidFill>
                <a:latin typeface="Canva Sans Italics"/>
              </a:rPr>
              <a:t> ‘a means of connecting people to a range of non-clinical services and support in the community to improve their health </a:t>
            </a:r>
            <a:endParaRPr lang="en-US"/>
          </a:p>
          <a:p>
            <a:pPr algn="ctr">
              <a:lnSpc>
                <a:spcPts val="3079"/>
              </a:lnSpc>
            </a:pPr>
            <a:r>
              <a:rPr lang="en-US" sz="2150" i="1" dirty="0">
                <a:solidFill>
                  <a:srgbClr val="1F0254"/>
                </a:solidFill>
                <a:latin typeface="Canva Sans Italics"/>
              </a:rPr>
              <a:t>and well-being.’</a:t>
            </a:r>
            <a:endParaRPr lang="en-US"/>
          </a:p>
          <a:p>
            <a:pPr algn="ctr">
              <a:lnSpc>
                <a:spcPts val="3079"/>
              </a:lnSpc>
            </a:pPr>
            <a:endParaRPr lang="en-US" sz="2199">
              <a:solidFill>
                <a:srgbClr val="1F0254"/>
              </a:solidFill>
              <a:latin typeface="Canva Sans Itali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43743" cy="6858000"/>
            <a:chOff x="0" y="0"/>
            <a:chExt cx="412343" cy="2709333"/>
          </a:xfrm>
        </p:grpSpPr>
        <p:sp>
          <p:nvSpPr>
            <p:cNvPr id="3" name="Freeform 3"/>
            <p:cNvSpPr/>
            <p:nvPr/>
          </p:nvSpPr>
          <p:spPr>
            <a:xfrm>
              <a:off x="0" y="0"/>
              <a:ext cx="412343" cy="2709333"/>
            </a:xfrm>
            <a:custGeom>
              <a:avLst/>
              <a:gdLst/>
              <a:ahLst/>
              <a:cxnLst/>
              <a:rect l="l" t="t" r="r" b="b"/>
              <a:pathLst>
                <a:path w="412343" h="2709333">
                  <a:moveTo>
                    <a:pt x="0" y="0"/>
                  </a:moveTo>
                  <a:lnTo>
                    <a:pt x="412343" y="0"/>
                  </a:lnTo>
                  <a:lnTo>
                    <a:pt x="412343" y="2709333"/>
                  </a:lnTo>
                  <a:lnTo>
                    <a:pt x="0" y="2709333"/>
                  </a:lnTo>
                  <a:close/>
                </a:path>
              </a:pathLst>
            </a:custGeom>
            <a:solidFill>
              <a:srgbClr val="05769F"/>
            </a:solidFill>
          </p:spPr>
          <p:txBody>
            <a:bodyPr/>
            <a:lstStyle/>
            <a:p>
              <a:endParaRPr lang="en-GB" sz="1200"/>
            </a:p>
          </p:txBody>
        </p:sp>
        <p:sp>
          <p:nvSpPr>
            <p:cNvPr id="4" name="TextBox 4"/>
            <p:cNvSpPr txBox="1"/>
            <p:nvPr/>
          </p:nvSpPr>
          <p:spPr>
            <a:xfrm>
              <a:off x="0" y="-57150"/>
              <a:ext cx="412343" cy="2766483"/>
            </a:xfrm>
            <a:prstGeom prst="rect">
              <a:avLst/>
            </a:prstGeom>
          </p:spPr>
          <p:txBody>
            <a:bodyPr lIns="33867" tIns="33867" rIns="33867" bIns="33867" rtlCol="0" anchor="ctr"/>
            <a:lstStyle/>
            <a:p>
              <a:pPr algn="ctr">
                <a:lnSpc>
                  <a:spcPts val="2479"/>
                </a:lnSpc>
              </a:pPr>
              <a:endParaRPr sz="1200"/>
            </a:p>
          </p:txBody>
        </p:sp>
      </p:grpSp>
      <p:sp>
        <p:nvSpPr>
          <p:cNvPr id="5" name="Freeform 5"/>
          <p:cNvSpPr/>
          <p:nvPr/>
        </p:nvSpPr>
        <p:spPr>
          <a:xfrm>
            <a:off x="7081610" y="-4935763"/>
            <a:ext cx="7871366" cy="7871366"/>
          </a:xfrm>
          <a:custGeom>
            <a:avLst/>
            <a:gdLst/>
            <a:ahLst/>
            <a:cxnLst/>
            <a:rect l="l" t="t" r="r" b="b"/>
            <a:pathLst>
              <a:path w="11807049" h="11807049">
                <a:moveTo>
                  <a:pt x="0" y="0"/>
                </a:moveTo>
                <a:lnTo>
                  <a:pt x="11807049" y="0"/>
                </a:lnTo>
                <a:lnTo>
                  <a:pt x="11807049" y="11807049"/>
                </a:lnTo>
                <a:lnTo>
                  <a:pt x="0" y="1180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6" name="Freeform 6"/>
          <p:cNvSpPr/>
          <p:nvPr/>
        </p:nvSpPr>
        <p:spPr>
          <a:xfrm>
            <a:off x="9381388" y="3942960"/>
            <a:ext cx="2551179" cy="2551179"/>
          </a:xfrm>
          <a:custGeom>
            <a:avLst/>
            <a:gdLst/>
            <a:ahLst/>
            <a:cxnLst/>
            <a:rect l="l" t="t" r="r" b="b"/>
            <a:pathLst>
              <a:path w="3826769" h="3826769">
                <a:moveTo>
                  <a:pt x="0" y="0"/>
                </a:moveTo>
                <a:lnTo>
                  <a:pt x="3826770" y="0"/>
                </a:lnTo>
                <a:lnTo>
                  <a:pt x="3826770" y="3826770"/>
                </a:lnTo>
                <a:lnTo>
                  <a:pt x="0" y="3826770"/>
                </a:lnTo>
                <a:lnTo>
                  <a:pt x="0" y="0"/>
                </a:lnTo>
                <a:close/>
              </a:path>
            </a:pathLst>
          </a:custGeom>
          <a:blipFill>
            <a:blip r:embed="rId4"/>
            <a:stretch>
              <a:fillRect/>
            </a:stretch>
          </a:blipFill>
        </p:spPr>
        <p:txBody>
          <a:bodyPr/>
          <a:lstStyle/>
          <a:p>
            <a:endParaRPr lang="en-GB" sz="1200"/>
          </a:p>
        </p:txBody>
      </p:sp>
      <p:sp>
        <p:nvSpPr>
          <p:cNvPr id="7" name="Freeform 7"/>
          <p:cNvSpPr/>
          <p:nvPr/>
        </p:nvSpPr>
        <p:spPr>
          <a:xfrm>
            <a:off x="1436148" y="1174863"/>
            <a:ext cx="6787861" cy="4977765"/>
          </a:xfrm>
          <a:custGeom>
            <a:avLst/>
            <a:gdLst/>
            <a:ahLst/>
            <a:cxnLst/>
            <a:rect l="l" t="t" r="r" b="b"/>
            <a:pathLst>
              <a:path w="10181792" h="7466647">
                <a:moveTo>
                  <a:pt x="0" y="0"/>
                </a:moveTo>
                <a:lnTo>
                  <a:pt x="10181792" y="0"/>
                </a:lnTo>
                <a:lnTo>
                  <a:pt x="10181792" y="7466647"/>
                </a:lnTo>
                <a:lnTo>
                  <a:pt x="0" y="7466647"/>
                </a:lnTo>
                <a:lnTo>
                  <a:pt x="0" y="0"/>
                </a:lnTo>
                <a:close/>
              </a:path>
            </a:pathLst>
          </a:custGeom>
          <a:blipFill>
            <a:blip r:embed="rId5"/>
            <a:stretch>
              <a:fillRect/>
            </a:stretch>
          </a:blipFill>
        </p:spPr>
        <p:txBody>
          <a:bodyPr/>
          <a:lstStyle/>
          <a:p>
            <a:endParaRPr lang="en-GB" sz="1200"/>
          </a:p>
        </p:txBody>
      </p:sp>
      <p:grpSp>
        <p:nvGrpSpPr>
          <p:cNvPr id="8" name="Group 8"/>
          <p:cNvGrpSpPr/>
          <p:nvPr/>
        </p:nvGrpSpPr>
        <p:grpSpPr>
          <a:xfrm>
            <a:off x="5699883" y="1174863"/>
            <a:ext cx="2139243" cy="294201"/>
            <a:chOff x="0" y="0"/>
            <a:chExt cx="812800" cy="111781"/>
          </a:xfrm>
        </p:grpSpPr>
        <p:sp>
          <p:nvSpPr>
            <p:cNvPr id="9" name="Freeform 9"/>
            <p:cNvSpPr/>
            <p:nvPr/>
          </p:nvSpPr>
          <p:spPr>
            <a:xfrm>
              <a:off x="0" y="0"/>
              <a:ext cx="812800" cy="111781"/>
            </a:xfrm>
            <a:custGeom>
              <a:avLst/>
              <a:gdLst/>
              <a:ahLst/>
              <a:cxnLst/>
              <a:rect l="l" t="t" r="r" b="b"/>
              <a:pathLst>
                <a:path w="812800" h="111781">
                  <a:moveTo>
                    <a:pt x="0" y="0"/>
                  </a:moveTo>
                  <a:lnTo>
                    <a:pt x="812800" y="0"/>
                  </a:lnTo>
                  <a:lnTo>
                    <a:pt x="812800" y="111781"/>
                  </a:lnTo>
                  <a:lnTo>
                    <a:pt x="0" y="111781"/>
                  </a:lnTo>
                  <a:close/>
                </a:path>
              </a:pathLst>
            </a:custGeom>
            <a:solidFill>
              <a:srgbClr val="FFFFFF"/>
            </a:solidFill>
          </p:spPr>
          <p:txBody>
            <a:bodyPr/>
            <a:lstStyle/>
            <a:p>
              <a:endParaRPr lang="en-GB" sz="1200"/>
            </a:p>
          </p:txBody>
        </p:sp>
        <p:sp>
          <p:nvSpPr>
            <p:cNvPr id="10" name="TextBox 10"/>
            <p:cNvSpPr txBox="1"/>
            <p:nvPr/>
          </p:nvSpPr>
          <p:spPr>
            <a:xfrm>
              <a:off x="0" y="-47625"/>
              <a:ext cx="812800" cy="159406"/>
            </a:xfrm>
            <a:prstGeom prst="rect">
              <a:avLst/>
            </a:prstGeom>
          </p:spPr>
          <p:txBody>
            <a:bodyPr lIns="33867" tIns="33867" rIns="33867" bIns="33867" rtlCol="0" anchor="ctr"/>
            <a:lstStyle/>
            <a:p>
              <a:pPr algn="ctr">
                <a:lnSpc>
                  <a:spcPts val="2092"/>
                </a:lnSpc>
              </a:pPr>
              <a:endParaRPr sz="1200"/>
            </a:p>
          </p:txBody>
        </p:sp>
      </p:grpSp>
      <p:grpSp>
        <p:nvGrpSpPr>
          <p:cNvPr id="11" name="Group 11"/>
          <p:cNvGrpSpPr/>
          <p:nvPr/>
        </p:nvGrpSpPr>
        <p:grpSpPr>
          <a:xfrm>
            <a:off x="5699883" y="1583177"/>
            <a:ext cx="2139243" cy="377119"/>
            <a:chOff x="0" y="0"/>
            <a:chExt cx="812800" cy="143286"/>
          </a:xfrm>
        </p:grpSpPr>
        <p:sp>
          <p:nvSpPr>
            <p:cNvPr id="12" name="Freeform 12"/>
            <p:cNvSpPr/>
            <p:nvPr/>
          </p:nvSpPr>
          <p:spPr>
            <a:xfrm>
              <a:off x="0" y="0"/>
              <a:ext cx="812800" cy="143286"/>
            </a:xfrm>
            <a:custGeom>
              <a:avLst/>
              <a:gdLst/>
              <a:ahLst/>
              <a:cxnLst/>
              <a:rect l="l" t="t" r="r" b="b"/>
              <a:pathLst>
                <a:path w="812800" h="143286">
                  <a:moveTo>
                    <a:pt x="0" y="0"/>
                  </a:moveTo>
                  <a:lnTo>
                    <a:pt x="812800" y="0"/>
                  </a:lnTo>
                  <a:lnTo>
                    <a:pt x="812800" y="143286"/>
                  </a:lnTo>
                  <a:lnTo>
                    <a:pt x="0" y="143286"/>
                  </a:lnTo>
                  <a:close/>
                </a:path>
              </a:pathLst>
            </a:custGeom>
            <a:solidFill>
              <a:srgbClr val="FFFFFF"/>
            </a:solidFill>
          </p:spPr>
          <p:txBody>
            <a:bodyPr/>
            <a:lstStyle/>
            <a:p>
              <a:endParaRPr lang="en-GB" sz="1200"/>
            </a:p>
          </p:txBody>
        </p:sp>
        <p:sp>
          <p:nvSpPr>
            <p:cNvPr id="13" name="TextBox 13"/>
            <p:cNvSpPr txBox="1"/>
            <p:nvPr/>
          </p:nvSpPr>
          <p:spPr>
            <a:xfrm>
              <a:off x="0" y="-47625"/>
              <a:ext cx="812800" cy="190911"/>
            </a:xfrm>
            <a:prstGeom prst="rect">
              <a:avLst/>
            </a:prstGeom>
          </p:spPr>
          <p:txBody>
            <a:bodyPr lIns="33867" tIns="33867" rIns="33867" bIns="33867" rtlCol="0" anchor="ctr"/>
            <a:lstStyle/>
            <a:p>
              <a:pPr algn="ctr">
                <a:lnSpc>
                  <a:spcPts val="2092"/>
                </a:lnSpc>
              </a:pPr>
              <a:endParaRPr sz="1200"/>
            </a:p>
          </p:txBody>
        </p:sp>
      </p:grpSp>
      <p:grpSp>
        <p:nvGrpSpPr>
          <p:cNvPr id="14" name="Group 14"/>
          <p:cNvGrpSpPr/>
          <p:nvPr/>
        </p:nvGrpSpPr>
        <p:grpSpPr>
          <a:xfrm>
            <a:off x="5304641" y="993710"/>
            <a:ext cx="2534485" cy="1750240"/>
            <a:chOff x="0" y="0"/>
            <a:chExt cx="962971" cy="665000"/>
          </a:xfrm>
        </p:grpSpPr>
        <p:sp>
          <p:nvSpPr>
            <p:cNvPr id="15" name="Freeform 15"/>
            <p:cNvSpPr/>
            <p:nvPr/>
          </p:nvSpPr>
          <p:spPr>
            <a:xfrm>
              <a:off x="0" y="0"/>
              <a:ext cx="962971" cy="665000"/>
            </a:xfrm>
            <a:custGeom>
              <a:avLst/>
              <a:gdLst/>
              <a:ahLst/>
              <a:cxnLst/>
              <a:rect l="l" t="t" r="r" b="b"/>
              <a:pathLst>
                <a:path w="962971" h="665000">
                  <a:moveTo>
                    <a:pt x="0" y="0"/>
                  </a:moveTo>
                  <a:lnTo>
                    <a:pt x="962971" y="0"/>
                  </a:lnTo>
                  <a:lnTo>
                    <a:pt x="962971" y="665000"/>
                  </a:lnTo>
                  <a:lnTo>
                    <a:pt x="0" y="665000"/>
                  </a:lnTo>
                  <a:close/>
                </a:path>
              </a:pathLst>
            </a:custGeom>
            <a:solidFill>
              <a:srgbClr val="FFFFFF"/>
            </a:solidFill>
          </p:spPr>
          <p:txBody>
            <a:bodyPr/>
            <a:lstStyle/>
            <a:p>
              <a:endParaRPr lang="en-GB" sz="1200"/>
            </a:p>
          </p:txBody>
        </p:sp>
        <p:sp>
          <p:nvSpPr>
            <p:cNvPr id="16" name="TextBox 16"/>
            <p:cNvSpPr txBox="1"/>
            <p:nvPr/>
          </p:nvSpPr>
          <p:spPr>
            <a:xfrm>
              <a:off x="0" y="-47625"/>
              <a:ext cx="962971" cy="712625"/>
            </a:xfrm>
            <a:prstGeom prst="rect">
              <a:avLst/>
            </a:prstGeom>
          </p:spPr>
          <p:txBody>
            <a:bodyPr lIns="33867" tIns="33867" rIns="33867" bIns="33867" rtlCol="0" anchor="ctr"/>
            <a:lstStyle/>
            <a:p>
              <a:pPr algn="ctr">
                <a:lnSpc>
                  <a:spcPts val="2092"/>
                </a:lnSpc>
              </a:pPr>
              <a:endParaRPr sz="1200"/>
            </a:p>
          </p:txBody>
        </p:sp>
      </p:grpSp>
      <p:grpSp>
        <p:nvGrpSpPr>
          <p:cNvPr id="17" name="Group 17"/>
          <p:cNvGrpSpPr/>
          <p:nvPr/>
        </p:nvGrpSpPr>
        <p:grpSpPr>
          <a:xfrm>
            <a:off x="1436148" y="4305052"/>
            <a:ext cx="6787861" cy="468627"/>
            <a:chOff x="0" y="0"/>
            <a:chExt cx="2579031" cy="178054"/>
          </a:xfrm>
        </p:grpSpPr>
        <p:sp>
          <p:nvSpPr>
            <p:cNvPr id="18" name="Freeform 18"/>
            <p:cNvSpPr/>
            <p:nvPr/>
          </p:nvSpPr>
          <p:spPr>
            <a:xfrm>
              <a:off x="0" y="0"/>
              <a:ext cx="2579031" cy="178054"/>
            </a:xfrm>
            <a:custGeom>
              <a:avLst/>
              <a:gdLst/>
              <a:ahLst/>
              <a:cxnLst/>
              <a:rect l="l" t="t" r="r" b="b"/>
              <a:pathLst>
                <a:path w="2579031" h="178054">
                  <a:moveTo>
                    <a:pt x="0" y="0"/>
                  </a:moveTo>
                  <a:lnTo>
                    <a:pt x="2579031" y="0"/>
                  </a:lnTo>
                  <a:lnTo>
                    <a:pt x="2579031" y="178054"/>
                  </a:lnTo>
                  <a:lnTo>
                    <a:pt x="0" y="178054"/>
                  </a:lnTo>
                  <a:close/>
                </a:path>
              </a:pathLst>
            </a:custGeom>
            <a:solidFill>
              <a:srgbClr val="FFFFFF"/>
            </a:solidFill>
          </p:spPr>
          <p:txBody>
            <a:bodyPr/>
            <a:lstStyle/>
            <a:p>
              <a:endParaRPr lang="en-GB" sz="1200"/>
            </a:p>
          </p:txBody>
        </p:sp>
        <p:sp>
          <p:nvSpPr>
            <p:cNvPr id="19" name="TextBox 19"/>
            <p:cNvSpPr txBox="1"/>
            <p:nvPr/>
          </p:nvSpPr>
          <p:spPr>
            <a:xfrm>
              <a:off x="0" y="-47625"/>
              <a:ext cx="2579031" cy="225679"/>
            </a:xfrm>
            <a:prstGeom prst="rect">
              <a:avLst/>
            </a:prstGeom>
          </p:spPr>
          <p:txBody>
            <a:bodyPr lIns="33867" tIns="33867" rIns="33867" bIns="33867" rtlCol="0" anchor="ctr"/>
            <a:lstStyle/>
            <a:p>
              <a:pPr algn="ctr">
                <a:lnSpc>
                  <a:spcPts val="2092"/>
                </a:lnSpc>
              </a:pPr>
              <a:endParaRPr sz="1200"/>
            </a:p>
          </p:txBody>
        </p:sp>
      </p:grpSp>
      <p:grpSp>
        <p:nvGrpSpPr>
          <p:cNvPr id="20" name="Group 20"/>
          <p:cNvGrpSpPr/>
          <p:nvPr/>
        </p:nvGrpSpPr>
        <p:grpSpPr>
          <a:xfrm>
            <a:off x="1627960" y="5546184"/>
            <a:ext cx="6787861" cy="468627"/>
            <a:chOff x="0" y="0"/>
            <a:chExt cx="2579031" cy="178054"/>
          </a:xfrm>
        </p:grpSpPr>
        <p:sp>
          <p:nvSpPr>
            <p:cNvPr id="21" name="Freeform 21"/>
            <p:cNvSpPr/>
            <p:nvPr/>
          </p:nvSpPr>
          <p:spPr>
            <a:xfrm>
              <a:off x="0" y="0"/>
              <a:ext cx="2579031" cy="178054"/>
            </a:xfrm>
            <a:custGeom>
              <a:avLst/>
              <a:gdLst/>
              <a:ahLst/>
              <a:cxnLst/>
              <a:rect l="l" t="t" r="r" b="b"/>
              <a:pathLst>
                <a:path w="2579031" h="178054">
                  <a:moveTo>
                    <a:pt x="0" y="0"/>
                  </a:moveTo>
                  <a:lnTo>
                    <a:pt x="2579031" y="0"/>
                  </a:lnTo>
                  <a:lnTo>
                    <a:pt x="2579031" y="178054"/>
                  </a:lnTo>
                  <a:lnTo>
                    <a:pt x="0" y="178054"/>
                  </a:lnTo>
                  <a:close/>
                </a:path>
              </a:pathLst>
            </a:custGeom>
            <a:solidFill>
              <a:srgbClr val="FFFFFF"/>
            </a:solidFill>
          </p:spPr>
          <p:txBody>
            <a:bodyPr/>
            <a:lstStyle/>
            <a:p>
              <a:endParaRPr lang="en-GB" sz="1200"/>
            </a:p>
          </p:txBody>
        </p:sp>
        <p:sp>
          <p:nvSpPr>
            <p:cNvPr id="22" name="TextBox 22"/>
            <p:cNvSpPr txBox="1"/>
            <p:nvPr/>
          </p:nvSpPr>
          <p:spPr>
            <a:xfrm>
              <a:off x="0" y="-47625"/>
              <a:ext cx="2579031" cy="225679"/>
            </a:xfrm>
            <a:prstGeom prst="rect">
              <a:avLst/>
            </a:prstGeom>
          </p:spPr>
          <p:txBody>
            <a:bodyPr lIns="33867" tIns="33867" rIns="33867" bIns="33867" rtlCol="0" anchor="ctr"/>
            <a:lstStyle/>
            <a:p>
              <a:pPr algn="ctr">
                <a:lnSpc>
                  <a:spcPts val="2092"/>
                </a:lnSpc>
              </a:pPr>
              <a:endParaRPr sz="1200"/>
            </a:p>
          </p:txBody>
        </p:sp>
      </p:grpSp>
      <p:grpSp>
        <p:nvGrpSpPr>
          <p:cNvPr id="23" name="Group 23"/>
          <p:cNvGrpSpPr/>
          <p:nvPr/>
        </p:nvGrpSpPr>
        <p:grpSpPr>
          <a:xfrm>
            <a:off x="3709174" y="1286060"/>
            <a:ext cx="1390187" cy="297117"/>
            <a:chOff x="0" y="0"/>
            <a:chExt cx="528198" cy="112889"/>
          </a:xfrm>
        </p:grpSpPr>
        <p:sp>
          <p:nvSpPr>
            <p:cNvPr id="24" name="Freeform 24"/>
            <p:cNvSpPr/>
            <p:nvPr/>
          </p:nvSpPr>
          <p:spPr>
            <a:xfrm>
              <a:off x="0" y="0"/>
              <a:ext cx="528198" cy="112889"/>
            </a:xfrm>
            <a:custGeom>
              <a:avLst/>
              <a:gdLst/>
              <a:ahLst/>
              <a:cxnLst/>
              <a:rect l="l" t="t" r="r" b="b"/>
              <a:pathLst>
                <a:path w="528198" h="112889">
                  <a:moveTo>
                    <a:pt x="0" y="0"/>
                  </a:moveTo>
                  <a:lnTo>
                    <a:pt x="528198" y="0"/>
                  </a:lnTo>
                  <a:lnTo>
                    <a:pt x="528198" y="112889"/>
                  </a:lnTo>
                  <a:lnTo>
                    <a:pt x="0" y="112889"/>
                  </a:lnTo>
                  <a:close/>
                </a:path>
              </a:pathLst>
            </a:custGeom>
            <a:solidFill>
              <a:srgbClr val="FFFFFF"/>
            </a:solidFill>
          </p:spPr>
          <p:txBody>
            <a:bodyPr/>
            <a:lstStyle/>
            <a:p>
              <a:endParaRPr lang="en-GB" sz="1200"/>
            </a:p>
          </p:txBody>
        </p:sp>
        <p:sp>
          <p:nvSpPr>
            <p:cNvPr id="25" name="TextBox 25"/>
            <p:cNvSpPr txBox="1"/>
            <p:nvPr/>
          </p:nvSpPr>
          <p:spPr>
            <a:xfrm>
              <a:off x="0" y="-47625"/>
              <a:ext cx="528198" cy="160514"/>
            </a:xfrm>
            <a:prstGeom prst="rect">
              <a:avLst/>
            </a:prstGeom>
          </p:spPr>
          <p:txBody>
            <a:bodyPr lIns="33867" tIns="33867" rIns="33867" bIns="33867" rtlCol="0" anchor="ctr"/>
            <a:lstStyle/>
            <a:p>
              <a:pPr algn="ctr">
                <a:lnSpc>
                  <a:spcPts val="2092"/>
                </a:lnSpc>
              </a:pPr>
              <a:endParaRPr sz="1200"/>
            </a:p>
          </p:txBody>
        </p:sp>
      </p:grpSp>
      <p:grpSp>
        <p:nvGrpSpPr>
          <p:cNvPr id="26" name="Group 26"/>
          <p:cNvGrpSpPr/>
          <p:nvPr/>
        </p:nvGrpSpPr>
        <p:grpSpPr>
          <a:xfrm>
            <a:off x="1551867" y="993710"/>
            <a:ext cx="3470023" cy="1468653"/>
            <a:chOff x="0" y="0"/>
            <a:chExt cx="1334291" cy="564726"/>
          </a:xfrm>
        </p:grpSpPr>
        <p:sp>
          <p:nvSpPr>
            <p:cNvPr id="27" name="Freeform 27"/>
            <p:cNvSpPr/>
            <p:nvPr/>
          </p:nvSpPr>
          <p:spPr>
            <a:xfrm>
              <a:off x="0" y="0"/>
              <a:ext cx="1334291" cy="564726"/>
            </a:xfrm>
            <a:custGeom>
              <a:avLst/>
              <a:gdLst/>
              <a:ahLst/>
              <a:cxnLst/>
              <a:rect l="l" t="t" r="r" b="b"/>
              <a:pathLst>
                <a:path w="1334291" h="564726">
                  <a:moveTo>
                    <a:pt x="0" y="0"/>
                  </a:moveTo>
                  <a:lnTo>
                    <a:pt x="1334291" y="0"/>
                  </a:lnTo>
                  <a:lnTo>
                    <a:pt x="1334291" y="564726"/>
                  </a:lnTo>
                  <a:lnTo>
                    <a:pt x="0" y="564726"/>
                  </a:lnTo>
                  <a:close/>
                </a:path>
              </a:pathLst>
            </a:custGeom>
            <a:solidFill>
              <a:srgbClr val="FFFFFF"/>
            </a:solidFill>
          </p:spPr>
          <p:txBody>
            <a:bodyPr/>
            <a:lstStyle/>
            <a:p>
              <a:endParaRPr lang="en-GB" sz="1200"/>
            </a:p>
          </p:txBody>
        </p:sp>
        <p:sp>
          <p:nvSpPr>
            <p:cNvPr id="28" name="TextBox 28"/>
            <p:cNvSpPr txBox="1"/>
            <p:nvPr/>
          </p:nvSpPr>
          <p:spPr>
            <a:xfrm>
              <a:off x="0" y="-47625"/>
              <a:ext cx="1334291" cy="612351"/>
            </a:xfrm>
            <a:prstGeom prst="rect">
              <a:avLst/>
            </a:prstGeom>
          </p:spPr>
          <p:txBody>
            <a:bodyPr lIns="33867" tIns="33867" rIns="33867" bIns="33867" rtlCol="0" anchor="ctr"/>
            <a:lstStyle/>
            <a:p>
              <a:pPr algn="ctr">
                <a:lnSpc>
                  <a:spcPts val="1897"/>
                </a:lnSpc>
              </a:pPr>
              <a:endParaRPr sz="1200"/>
            </a:p>
          </p:txBody>
        </p:sp>
      </p:grpSp>
      <p:sp>
        <p:nvSpPr>
          <p:cNvPr id="29" name="Freeform 29"/>
          <p:cNvSpPr/>
          <p:nvPr/>
        </p:nvSpPr>
        <p:spPr>
          <a:xfrm rot="1247807">
            <a:off x="3696283" y="548818"/>
            <a:ext cx="1217366" cy="889784"/>
          </a:xfrm>
          <a:custGeom>
            <a:avLst/>
            <a:gdLst/>
            <a:ahLst/>
            <a:cxnLst/>
            <a:rect l="l" t="t" r="r" b="b"/>
            <a:pathLst>
              <a:path w="1826049" h="1334676">
                <a:moveTo>
                  <a:pt x="0" y="0"/>
                </a:moveTo>
                <a:lnTo>
                  <a:pt x="1826049" y="0"/>
                </a:lnTo>
                <a:lnTo>
                  <a:pt x="1826049" y="1334676"/>
                </a:lnTo>
                <a:lnTo>
                  <a:pt x="0" y="1334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30" name="TextBox 30"/>
          <p:cNvSpPr txBox="1"/>
          <p:nvPr/>
        </p:nvSpPr>
        <p:spPr>
          <a:xfrm>
            <a:off x="1724159" y="2328731"/>
            <a:ext cx="1245532" cy="327269"/>
          </a:xfrm>
          <a:prstGeom prst="rect">
            <a:avLst/>
          </a:prstGeom>
        </p:spPr>
        <p:txBody>
          <a:bodyPr lIns="0" tIns="0" rIns="0" bIns="0" rtlCol="0" anchor="t">
            <a:spAutoFit/>
          </a:bodyPr>
          <a:lstStyle/>
          <a:p>
            <a:pPr algn="ctr">
              <a:lnSpc>
                <a:spcPts val="2781"/>
              </a:lnSpc>
            </a:pPr>
            <a:r>
              <a:rPr lang="en-US" sz="1986" spc="31">
                <a:solidFill>
                  <a:srgbClr val="05066D"/>
                </a:solidFill>
                <a:latin typeface="Canva Sans Bold"/>
              </a:rPr>
              <a:t>is not just</a:t>
            </a:r>
          </a:p>
        </p:txBody>
      </p:sp>
      <p:grpSp>
        <p:nvGrpSpPr>
          <p:cNvPr id="31" name="Group 31"/>
          <p:cNvGrpSpPr/>
          <p:nvPr/>
        </p:nvGrpSpPr>
        <p:grpSpPr>
          <a:xfrm>
            <a:off x="1724159" y="2366831"/>
            <a:ext cx="2246077" cy="480201"/>
            <a:chOff x="0" y="0"/>
            <a:chExt cx="853392" cy="182451"/>
          </a:xfrm>
        </p:grpSpPr>
        <p:sp>
          <p:nvSpPr>
            <p:cNvPr id="32" name="Freeform 32"/>
            <p:cNvSpPr/>
            <p:nvPr/>
          </p:nvSpPr>
          <p:spPr>
            <a:xfrm>
              <a:off x="0" y="0"/>
              <a:ext cx="853392" cy="182451"/>
            </a:xfrm>
            <a:custGeom>
              <a:avLst/>
              <a:gdLst/>
              <a:ahLst/>
              <a:cxnLst/>
              <a:rect l="l" t="t" r="r" b="b"/>
              <a:pathLst>
                <a:path w="853392" h="182451">
                  <a:moveTo>
                    <a:pt x="0" y="0"/>
                  </a:moveTo>
                  <a:lnTo>
                    <a:pt x="853392" y="0"/>
                  </a:lnTo>
                  <a:lnTo>
                    <a:pt x="853392" y="182451"/>
                  </a:lnTo>
                  <a:lnTo>
                    <a:pt x="0" y="182451"/>
                  </a:lnTo>
                  <a:close/>
                </a:path>
              </a:pathLst>
            </a:custGeom>
            <a:solidFill>
              <a:srgbClr val="FFFFFF"/>
            </a:solidFill>
          </p:spPr>
          <p:txBody>
            <a:bodyPr/>
            <a:lstStyle/>
            <a:p>
              <a:endParaRPr lang="en-GB" sz="1200"/>
            </a:p>
          </p:txBody>
        </p:sp>
        <p:sp>
          <p:nvSpPr>
            <p:cNvPr id="33" name="TextBox 33"/>
            <p:cNvSpPr txBox="1"/>
            <p:nvPr/>
          </p:nvSpPr>
          <p:spPr>
            <a:xfrm>
              <a:off x="0" y="-47625"/>
              <a:ext cx="853392" cy="230076"/>
            </a:xfrm>
            <a:prstGeom prst="rect">
              <a:avLst/>
            </a:prstGeom>
          </p:spPr>
          <p:txBody>
            <a:bodyPr lIns="33867" tIns="33867" rIns="33867" bIns="33867" rtlCol="0" anchor="ctr"/>
            <a:lstStyle/>
            <a:p>
              <a:pPr algn="ctr">
                <a:lnSpc>
                  <a:spcPts val="2092"/>
                </a:lnSpc>
              </a:pPr>
              <a:endParaRPr sz="1200"/>
            </a:p>
          </p:txBody>
        </p:sp>
      </p:grpSp>
      <p:grpSp>
        <p:nvGrpSpPr>
          <p:cNvPr id="34" name="Group 34"/>
          <p:cNvGrpSpPr/>
          <p:nvPr/>
        </p:nvGrpSpPr>
        <p:grpSpPr>
          <a:xfrm>
            <a:off x="3184671" y="3539182"/>
            <a:ext cx="3584833" cy="683773"/>
            <a:chOff x="0" y="0"/>
            <a:chExt cx="1416230" cy="270133"/>
          </a:xfrm>
        </p:grpSpPr>
        <p:sp>
          <p:nvSpPr>
            <p:cNvPr id="35" name="Freeform 35"/>
            <p:cNvSpPr/>
            <p:nvPr/>
          </p:nvSpPr>
          <p:spPr>
            <a:xfrm>
              <a:off x="0" y="0"/>
              <a:ext cx="1416230" cy="270133"/>
            </a:xfrm>
            <a:custGeom>
              <a:avLst/>
              <a:gdLst/>
              <a:ahLst/>
              <a:cxnLst/>
              <a:rect l="l" t="t" r="r" b="b"/>
              <a:pathLst>
                <a:path w="1416230" h="270133">
                  <a:moveTo>
                    <a:pt x="0" y="0"/>
                  </a:moveTo>
                  <a:lnTo>
                    <a:pt x="1416230" y="0"/>
                  </a:lnTo>
                  <a:lnTo>
                    <a:pt x="1416230" y="270133"/>
                  </a:lnTo>
                  <a:lnTo>
                    <a:pt x="0" y="270133"/>
                  </a:lnTo>
                  <a:close/>
                </a:path>
              </a:pathLst>
            </a:custGeom>
            <a:solidFill>
              <a:srgbClr val="FFFFFF"/>
            </a:solidFill>
          </p:spPr>
          <p:txBody>
            <a:bodyPr/>
            <a:lstStyle/>
            <a:p>
              <a:endParaRPr lang="en-GB" sz="1200"/>
            </a:p>
          </p:txBody>
        </p:sp>
        <p:sp>
          <p:nvSpPr>
            <p:cNvPr id="36" name="TextBox 36"/>
            <p:cNvSpPr txBox="1"/>
            <p:nvPr/>
          </p:nvSpPr>
          <p:spPr>
            <a:xfrm>
              <a:off x="0" y="-38100"/>
              <a:ext cx="1416230" cy="308233"/>
            </a:xfrm>
            <a:prstGeom prst="rect">
              <a:avLst/>
            </a:prstGeom>
          </p:spPr>
          <p:txBody>
            <a:bodyPr lIns="33867" tIns="33867" rIns="33867" bIns="33867" rtlCol="0" anchor="ctr"/>
            <a:lstStyle/>
            <a:p>
              <a:pPr algn="ctr">
                <a:lnSpc>
                  <a:spcPts val="1949"/>
                </a:lnSpc>
              </a:pPr>
              <a:endParaRPr sz="1200"/>
            </a:p>
          </p:txBody>
        </p:sp>
      </p:grpSp>
      <p:sp>
        <p:nvSpPr>
          <p:cNvPr id="37" name="Freeform 37"/>
          <p:cNvSpPr/>
          <p:nvPr/>
        </p:nvSpPr>
        <p:spPr>
          <a:xfrm>
            <a:off x="5764073" y="3718597"/>
            <a:ext cx="839435" cy="601859"/>
          </a:xfrm>
          <a:custGeom>
            <a:avLst/>
            <a:gdLst/>
            <a:ahLst/>
            <a:cxnLst/>
            <a:rect l="l" t="t" r="r" b="b"/>
            <a:pathLst>
              <a:path w="1259152" h="902788">
                <a:moveTo>
                  <a:pt x="0" y="0"/>
                </a:moveTo>
                <a:lnTo>
                  <a:pt x="1259152" y="0"/>
                </a:lnTo>
                <a:lnTo>
                  <a:pt x="1259152" y="902789"/>
                </a:lnTo>
                <a:lnTo>
                  <a:pt x="0" y="902789"/>
                </a:lnTo>
                <a:lnTo>
                  <a:pt x="0" y="0"/>
                </a:lnTo>
                <a:close/>
              </a:path>
            </a:pathLst>
          </a:custGeom>
          <a:blipFill>
            <a:blip r:embed="rId5"/>
            <a:stretch>
              <a:fillRect l="-211083" t="-408158" r="-497539" b="-318906"/>
            </a:stretch>
          </a:blipFill>
        </p:spPr>
        <p:txBody>
          <a:bodyPr/>
          <a:lstStyle/>
          <a:p>
            <a:endParaRPr lang="en-GB" sz="1200"/>
          </a:p>
        </p:txBody>
      </p:sp>
      <p:sp>
        <p:nvSpPr>
          <p:cNvPr id="38" name="Freeform 38"/>
          <p:cNvSpPr/>
          <p:nvPr/>
        </p:nvSpPr>
        <p:spPr>
          <a:xfrm>
            <a:off x="4400800" y="3605258"/>
            <a:ext cx="855273" cy="617697"/>
          </a:xfrm>
          <a:custGeom>
            <a:avLst/>
            <a:gdLst/>
            <a:ahLst/>
            <a:cxnLst/>
            <a:rect l="l" t="t" r="r" b="b"/>
            <a:pathLst>
              <a:path w="1282910" h="926546">
                <a:moveTo>
                  <a:pt x="0" y="0"/>
                </a:moveTo>
                <a:lnTo>
                  <a:pt x="1282910" y="0"/>
                </a:lnTo>
                <a:lnTo>
                  <a:pt x="1282910" y="926546"/>
                </a:lnTo>
                <a:lnTo>
                  <a:pt x="0" y="926546"/>
                </a:lnTo>
                <a:lnTo>
                  <a:pt x="0" y="0"/>
                </a:lnTo>
                <a:close/>
              </a:path>
            </a:pathLst>
          </a:custGeom>
          <a:blipFill>
            <a:blip r:embed="rId5"/>
            <a:stretch>
              <a:fillRect l="-493722" t="-389835" r="-199926" b="-316022"/>
            </a:stretch>
          </a:blipFill>
        </p:spPr>
        <p:txBody>
          <a:bodyPr/>
          <a:lstStyle/>
          <a:p>
            <a:endParaRPr lang="en-GB" sz="1200"/>
          </a:p>
        </p:txBody>
      </p:sp>
      <p:sp>
        <p:nvSpPr>
          <p:cNvPr id="39" name="Freeform 39"/>
          <p:cNvSpPr/>
          <p:nvPr/>
        </p:nvSpPr>
        <p:spPr>
          <a:xfrm>
            <a:off x="3160342" y="3628082"/>
            <a:ext cx="823597" cy="633536"/>
          </a:xfrm>
          <a:custGeom>
            <a:avLst/>
            <a:gdLst/>
            <a:ahLst/>
            <a:cxnLst/>
            <a:rect l="l" t="t" r="r" b="b"/>
            <a:pathLst>
              <a:path w="1235395" h="950304">
                <a:moveTo>
                  <a:pt x="0" y="0"/>
                </a:moveTo>
                <a:lnTo>
                  <a:pt x="1235394" y="0"/>
                </a:lnTo>
                <a:lnTo>
                  <a:pt x="1235394" y="950303"/>
                </a:lnTo>
                <a:lnTo>
                  <a:pt x="0" y="950303"/>
                </a:lnTo>
                <a:lnTo>
                  <a:pt x="0" y="0"/>
                </a:lnTo>
                <a:close/>
              </a:path>
            </a:pathLst>
          </a:custGeom>
          <a:blipFill>
            <a:blip r:embed="rId5"/>
            <a:stretch>
              <a:fillRect l="-371300" t="-384111" r="-352872" b="-301600"/>
            </a:stretch>
          </a:blipFill>
        </p:spPr>
        <p:txBody>
          <a:bodyPr/>
          <a:lstStyle/>
          <a:p>
            <a:endParaRPr lang="en-GB" sz="1200"/>
          </a:p>
        </p:txBody>
      </p:sp>
      <p:grpSp>
        <p:nvGrpSpPr>
          <p:cNvPr id="40" name="Group 40"/>
          <p:cNvGrpSpPr/>
          <p:nvPr/>
        </p:nvGrpSpPr>
        <p:grpSpPr>
          <a:xfrm>
            <a:off x="3273463" y="4773679"/>
            <a:ext cx="696773" cy="739103"/>
            <a:chOff x="0" y="0"/>
            <a:chExt cx="275268" cy="291991"/>
          </a:xfrm>
        </p:grpSpPr>
        <p:sp>
          <p:nvSpPr>
            <p:cNvPr id="41" name="Freeform 41"/>
            <p:cNvSpPr/>
            <p:nvPr/>
          </p:nvSpPr>
          <p:spPr>
            <a:xfrm>
              <a:off x="0" y="0"/>
              <a:ext cx="275268" cy="291991"/>
            </a:xfrm>
            <a:custGeom>
              <a:avLst/>
              <a:gdLst/>
              <a:ahLst/>
              <a:cxnLst/>
              <a:rect l="l" t="t" r="r" b="b"/>
              <a:pathLst>
                <a:path w="275268" h="291991">
                  <a:moveTo>
                    <a:pt x="0" y="0"/>
                  </a:moveTo>
                  <a:lnTo>
                    <a:pt x="275268" y="0"/>
                  </a:lnTo>
                  <a:lnTo>
                    <a:pt x="275268" y="291991"/>
                  </a:lnTo>
                  <a:lnTo>
                    <a:pt x="0" y="291991"/>
                  </a:lnTo>
                  <a:close/>
                </a:path>
              </a:pathLst>
            </a:custGeom>
            <a:solidFill>
              <a:srgbClr val="FFFFFF"/>
            </a:solidFill>
          </p:spPr>
          <p:txBody>
            <a:bodyPr/>
            <a:lstStyle/>
            <a:p>
              <a:endParaRPr lang="en-GB" sz="1200"/>
            </a:p>
          </p:txBody>
        </p:sp>
        <p:sp>
          <p:nvSpPr>
            <p:cNvPr id="42" name="TextBox 42"/>
            <p:cNvSpPr txBox="1"/>
            <p:nvPr/>
          </p:nvSpPr>
          <p:spPr>
            <a:xfrm>
              <a:off x="0" y="-38100"/>
              <a:ext cx="275268" cy="330091"/>
            </a:xfrm>
            <a:prstGeom prst="rect">
              <a:avLst/>
            </a:prstGeom>
          </p:spPr>
          <p:txBody>
            <a:bodyPr lIns="33867" tIns="33867" rIns="33867" bIns="33867" rtlCol="0" anchor="ctr"/>
            <a:lstStyle/>
            <a:p>
              <a:pPr algn="ctr">
                <a:lnSpc>
                  <a:spcPts val="1949"/>
                </a:lnSpc>
              </a:pPr>
              <a:endParaRPr sz="1200"/>
            </a:p>
          </p:txBody>
        </p:sp>
      </p:grpSp>
      <p:sp>
        <p:nvSpPr>
          <p:cNvPr id="43" name="Freeform 43"/>
          <p:cNvSpPr/>
          <p:nvPr/>
        </p:nvSpPr>
        <p:spPr>
          <a:xfrm>
            <a:off x="3190240" y="4818129"/>
            <a:ext cx="807758" cy="633536"/>
          </a:xfrm>
          <a:custGeom>
            <a:avLst/>
            <a:gdLst/>
            <a:ahLst/>
            <a:cxnLst/>
            <a:rect l="l" t="t" r="r" b="b"/>
            <a:pathLst>
              <a:path w="1211637" h="950304">
                <a:moveTo>
                  <a:pt x="0" y="0"/>
                </a:moveTo>
                <a:lnTo>
                  <a:pt x="1211637" y="0"/>
                </a:lnTo>
                <a:lnTo>
                  <a:pt x="1211637" y="950304"/>
                </a:lnTo>
                <a:lnTo>
                  <a:pt x="0" y="950304"/>
                </a:lnTo>
                <a:lnTo>
                  <a:pt x="0" y="0"/>
                </a:lnTo>
                <a:close/>
              </a:path>
            </a:pathLst>
          </a:custGeom>
          <a:blipFill>
            <a:blip r:embed="rId5"/>
            <a:stretch>
              <a:fillRect l="-697108" t="-382607" r="-43224" b="-303103"/>
            </a:stretch>
          </a:blipFill>
        </p:spPr>
        <p:txBody>
          <a:bodyPr/>
          <a:lstStyle/>
          <a:p>
            <a:endParaRPr lang="en-GB" sz="1200"/>
          </a:p>
        </p:txBody>
      </p:sp>
      <p:grpSp>
        <p:nvGrpSpPr>
          <p:cNvPr id="44" name="Group 44"/>
          <p:cNvGrpSpPr/>
          <p:nvPr/>
        </p:nvGrpSpPr>
        <p:grpSpPr>
          <a:xfrm>
            <a:off x="7267878" y="3539182"/>
            <a:ext cx="521193" cy="793955"/>
            <a:chOff x="0" y="0"/>
            <a:chExt cx="205903" cy="313661"/>
          </a:xfrm>
        </p:grpSpPr>
        <p:sp>
          <p:nvSpPr>
            <p:cNvPr id="45" name="Freeform 45"/>
            <p:cNvSpPr/>
            <p:nvPr/>
          </p:nvSpPr>
          <p:spPr>
            <a:xfrm>
              <a:off x="0" y="0"/>
              <a:ext cx="205903" cy="313661"/>
            </a:xfrm>
            <a:custGeom>
              <a:avLst/>
              <a:gdLst/>
              <a:ahLst/>
              <a:cxnLst/>
              <a:rect l="l" t="t" r="r" b="b"/>
              <a:pathLst>
                <a:path w="205903" h="313661">
                  <a:moveTo>
                    <a:pt x="0" y="0"/>
                  </a:moveTo>
                  <a:lnTo>
                    <a:pt x="205903" y="0"/>
                  </a:lnTo>
                  <a:lnTo>
                    <a:pt x="205903" y="313661"/>
                  </a:lnTo>
                  <a:lnTo>
                    <a:pt x="0" y="313661"/>
                  </a:lnTo>
                  <a:close/>
                </a:path>
              </a:pathLst>
            </a:custGeom>
            <a:solidFill>
              <a:srgbClr val="FFFFFF"/>
            </a:solidFill>
          </p:spPr>
          <p:txBody>
            <a:bodyPr/>
            <a:lstStyle/>
            <a:p>
              <a:endParaRPr lang="en-GB" sz="1200"/>
            </a:p>
          </p:txBody>
        </p:sp>
        <p:sp>
          <p:nvSpPr>
            <p:cNvPr id="46" name="TextBox 46"/>
            <p:cNvSpPr txBox="1"/>
            <p:nvPr/>
          </p:nvSpPr>
          <p:spPr>
            <a:xfrm>
              <a:off x="0" y="-38100"/>
              <a:ext cx="205903" cy="351761"/>
            </a:xfrm>
            <a:prstGeom prst="rect">
              <a:avLst/>
            </a:prstGeom>
          </p:spPr>
          <p:txBody>
            <a:bodyPr lIns="33867" tIns="33867" rIns="33867" bIns="33867" rtlCol="0" anchor="ctr"/>
            <a:lstStyle/>
            <a:p>
              <a:pPr algn="ctr">
                <a:lnSpc>
                  <a:spcPts val="1949"/>
                </a:lnSpc>
              </a:pPr>
              <a:endParaRPr sz="1200"/>
            </a:p>
          </p:txBody>
        </p:sp>
      </p:grpSp>
      <p:sp>
        <p:nvSpPr>
          <p:cNvPr id="47" name="Freeform 47"/>
          <p:cNvSpPr/>
          <p:nvPr/>
        </p:nvSpPr>
        <p:spPr>
          <a:xfrm>
            <a:off x="7092181" y="3718597"/>
            <a:ext cx="696889" cy="665213"/>
          </a:xfrm>
          <a:custGeom>
            <a:avLst/>
            <a:gdLst/>
            <a:ahLst/>
            <a:cxnLst/>
            <a:rect l="l" t="t" r="r" b="b"/>
            <a:pathLst>
              <a:path w="1045334" h="997819">
                <a:moveTo>
                  <a:pt x="0" y="0"/>
                </a:moveTo>
                <a:lnTo>
                  <a:pt x="1045334" y="0"/>
                </a:lnTo>
                <a:lnTo>
                  <a:pt x="1045334" y="997819"/>
                </a:lnTo>
                <a:lnTo>
                  <a:pt x="0" y="997819"/>
                </a:lnTo>
                <a:lnTo>
                  <a:pt x="0" y="0"/>
                </a:lnTo>
                <a:close/>
              </a:path>
            </a:pathLst>
          </a:custGeom>
          <a:blipFill>
            <a:blip r:embed="rId5"/>
            <a:stretch>
              <a:fillRect l="-261913" t="-553598" r="-612109" b="-94698"/>
            </a:stretch>
          </a:blipFill>
        </p:spPr>
        <p:txBody>
          <a:bodyPr/>
          <a:lstStyle/>
          <a:p>
            <a:endParaRPr lang="en-GB" sz="1200"/>
          </a:p>
        </p:txBody>
      </p:sp>
      <p:sp>
        <p:nvSpPr>
          <p:cNvPr id="48" name="TextBox 48"/>
          <p:cNvSpPr txBox="1"/>
          <p:nvPr/>
        </p:nvSpPr>
        <p:spPr>
          <a:xfrm>
            <a:off x="1482014" y="743447"/>
            <a:ext cx="8052221" cy="1299330"/>
          </a:xfrm>
          <a:prstGeom prst="rect">
            <a:avLst/>
          </a:prstGeom>
        </p:spPr>
        <p:txBody>
          <a:bodyPr lIns="0" tIns="0" rIns="0" bIns="0" rtlCol="0" anchor="t">
            <a:spAutoFit/>
          </a:bodyPr>
          <a:lstStyle/>
          <a:p>
            <a:pPr>
              <a:lnSpc>
                <a:spcPts val="5268"/>
              </a:lnSpc>
            </a:pPr>
            <a:r>
              <a:rPr lang="en-US" sz="3763">
                <a:solidFill>
                  <a:srgbClr val="05769F"/>
                </a:solidFill>
                <a:latin typeface="Poppins Ultra-Bold"/>
              </a:rPr>
              <a:t>Social </a:t>
            </a:r>
          </a:p>
          <a:p>
            <a:pPr>
              <a:lnSpc>
                <a:spcPts val="5268"/>
              </a:lnSpc>
              <a:spcBef>
                <a:spcPct val="0"/>
              </a:spcBef>
            </a:pPr>
            <a:r>
              <a:rPr lang="en-US" sz="3763">
                <a:solidFill>
                  <a:srgbClr val="05769F"/>
                </a:solidFill>
                <a:latin typeface="Poppins Ultra-Bold"/>
              </a:rPr>
              <a:t>Prescribing.....</a:t>
            </a:r>
          </a:p>
        </p:txBody>
      </p:sp>
      <p:sp>
        <p:nvSpPr>
          <p:cNvPr id="49" name="TextBox 49"/>
          <p:cNvSpPr txBox="1"/>
          <p:nvPr/>
        </p:nvSpPr>
        <p:spPr>
          <a:xfrm>
            <a:off x="5292095" y="997063"/>
            <a:ext cx="4472759" cy="1312090"/>
          </a:xfrm>
          <a:prstGeom prst="rect">
            <a:avLst/>
          </a:prstGeom>
        </p:spPr>
        <p:txBody>
          <a:bodyPr lIns="0" tIns="0" rIns="0" bIns="0" rtlCol="0" anchor="t">
            <a:spAutoFit/>
          </a:bodyPr>
          <a:lstStyle/>
          <a:p>
            <a:pPr marL="313690" lvl="1" indent="-156845" algn="just">
              <a:lnSpc>
                <a:spcPts val="3639"/>
              </a:lnSpc>
              <a:buFont typeface="Arial"/>
              <a:buChar char="•"/>
            </a:pPr>
            <a:r>
              <a:rPr lang="en-US" sz="1450" dirty="0">
                <a:solidFill>
                  <a:srgbClr val="1F0254"/>
                </a:solidFill>
                <a:latin typeface="Canva Sans Bold"/>
              </a:rPr>
              <a:t>Signposting</a:t>
            </a:r>
            <a:endParaRPr lang="en-US" sz="1450"/>
          </a:p>
          <a:p>
            <a:pPr marL="313690" lvl="1" indent="-156845" algn="just">
              <a:lnSpc>
                <a:spcPts val="3639"/>
              </a:lnSpc>
              <a:buFont typeface="Arial"/>
              <a:buChar char="•"/>
            </a:pPr>
            <a:r>
              <a:rPr lang="en-US" sz="1450" dirty="0">
                <a:solidFill>
                  <a:srgbClr val="1F0254"/>
                </a:solidFill>
                <a:latin typeface="Canva Sans Bold"/>
              </a:rPr>
              <a:t>A directory of services</a:t>
            </a:r>
          </a:p>
          <a:p>
            <a:pPr marL="313690" lvl="1" indent="-156845" algn="just">
              <a:lnSpc>
                <a:spcPts val="3639"/>
              </a:lnSpc>
              <a:buFont typeface="Arial"/>
              <a:buChar char="•"/>
            </a:pPr>
            <a:r>
              <a:rPr lang="en-US" sz="1450" dirty="0">
                <a:solidFill>
                  <a:srgbClr val="1F0254"/>
                </a:solidFill>
                <a:latin typeface="Canva Sans Bold"/>
              </a:rPr>
              <a:t>Activities to fill someone’s time now and then</a:t>
            </a:r>
          </a:p>
        </p:txBody>
      </p:sp>
      <p:sp>
        <p:nvSpPr>
          <p:cNvPr id="50" name="TextBox 50"/>
          <p:cNvSpPr txBox="1"/>
          <p:nvPr/>
        </p:nvSpPr>
        <p:spPr>
          <a:xfrm>
            <a:off x="1913801" y="4276765"/>
            <a:ext cx="709057"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Physical</a:t>
            </a:r>
          </a:p>
          <a:p>
            <a:pPr algn="ctr">
              <a:lnSpc>
                <a:spcPts val="1949"/>
              </a:lnSpc>
            </a:pPr>
            <a:r>
              <a:rPr lang="en-US" sz="1392">
                <a:solidFill>
                  <a:srgbClr val="1F0254"/>
                </a:solidFill>
                <a:latin typeface="Canva Sans"/>
              </a:rPr>
              <a:t>Activity</a:t>
            </a:r>
          </a:p>
        </p:txBody>
      </p:sp>
      <p:sp>
        <p:nvSpPr>
          <p:cNvPr id="51" name="TextBox 51"/>
          <p:cNvSpPr txBox="1"/>
          <p:nvPr/>
        </p:nvSpPr>
        <p:spPr>
          <a:xfrm>
            <a:off x="3297177" y="4301049"/>
            <a:ext cx="593884"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Mental</a:t>
            </a:r>
          </a:p>
          <a:p>
            <a:pPr algn="ctr">
              <a:lnSpc>
                <a:spcPts val="1949"/>
              </a:lnSpc>
            </a:pPr>
            <a:r>
              <a:rPr lang="en-US" sz="1392">
                <a:solidFill>
                  <a:srgbClr val="1F0254"/>
                </a:solidFill>
                <a:latin typeface="Canva Sans"/>
              </a:rPr>
              <a:t>Health</a:t>
            </a:r>
          </a:p>
        </p:txBody>
      </p:sp>
      <p:sp>
        <p:nvSpPr>
          <p:cNvPr id="52" name="TextBox 52"/>
          <p:cNvSpPr txBox="1"/>
          <p:nvPr/>
        </p:nvSpPr>
        <p:spPr>
          <a:xfrm>
            <a:off x="4557018" y="4290351"/>
            <a:ext cx="699055"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Social</a:t>
            </a:r>
          </a:p>
          <a:p>
            <a:pPr algn="ctr">
              <a:lnSpc>
                <a:spcPts val="1949"/>
              </a:lnSpc>
            </a:pPr>
            <a:r>
              <a:rPr lang="en-US" sz="1392">
                <a:solidFill>
                  <a:srgbClr val="1F0254"/>
                </a:solidFill>
                <a:latin typeface="Canva Sans"/>
              </a:rPr>
              <a:t>Support</a:t>
            </a:r>
          </a:p>
        </p:txBody>
      </p:sp>
      <p:sp>
        <p:nvSpPr>
          <p:cNvPr id="53" name="TextBox 53"/>
          <p:cNvSpPr txBox="1"/>
          <p:nvPr/>
        </p:nvSpPr>
        <p:spPr>
          <a:xfrm>
            <a:off x="3144856" y="5542181"/>
            <a:ext cx="898525"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Substance</a:t>
            </a:r>
          </a:p>
          <a:p>
            <a:pPr algn="ctr">
              <a:lnSpc>
                <a:spcPts val="1949"/>
              </a:lnSpc>
            </a:pPr>
            <a:r>
              <a:rPr lang="en-US" sz="1392">
                <a:solidFill>
                  <a:srgbClr val="1F0254"/>
                </a:solidFill>
                <a:latin typeface="Canva Sans"/>
              </a:rPr>
              <a:t>Abuse</a:t>
            </a:r>
          </a:p>
        </p:txBody>
      </p:sp>
      <p:sp>
        <p:nvSpPr>
          <p:cNvPr id="54" name="TextBox 54"/>
          <p:cNvSpPr txBox="1"/>
          <p:nvPr/>
        </p:nvSpPr>
        <p:spPr>
          <a:xfrm>
            <a:off x="1639679" y="5464315"/>
            <a:ext cx="1257300" cy="465064"/>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Debt and </a:t>
            </a:r>
          </a:p>
          <a:p>
            <a:pPr algn="ctr">
              <a:lnSpc>
                <a:spcPts val="1852"/>
              </a:lnSpc>
            </a:pPr>
            <a:r>
              <a:rPr lang="en-US" sz="1323">
                <a:solidFill>
                  <a:srgbClr val="1F0254"/>
                </a:solidFill>
                <a:latin typeface="Canva Sans"/>
              </a:rPr>
              <a:t>Benefits Advise</a:t>
            </a:r>
          </a:p>
        </p:txBody>
      </p:sp>
      <p:sp>
        <p:nvSpPr>
          <p:cNvPr id="55" name="TextBox 55"/>
          <p:cNvSpPr txBox="1"/>
          <p:nvPr/>
        </p:nvSpPr>
        <p:spPr>
          <a:xfrm>
            <a:off x="4318773" y="5520784"/>
            <a:ext cx="1175544"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Employability</a:t>
            </a:r>
          </a:p>
          <a:p>
            <a:pPr algn="ctr">
              <a:lnSpc>
                <a:spcPts val="1949"/>
              </a:lnSpc>
            </a:pPr>
            <a:r>
              <a:rPr lang="en-US" sz="1392">
                <a:solidFill>
                  <a:srgbClr val="1F0254"/>
                </a:solidFill>
                <a:latin typeface="Canva Sans"/>
              </a:rPr>
              <a:t>Support</a:t>
            </a:r>
          </a:p>
        </p:txBody>
      </p:sp>
      <p:sp>
        <p:nvSpPr>
          <p:cNvPr id="56" name="TextBox 56"/>
          <p:cNvSpPr txBox="1"/>
          <p:nvPr/>
        </p:nvSpPr>
        <p:spPr>
          <a:xfrm>
            <a:off x="5878394" y="5520784"/>
            <a:ext cx="846137"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Volunteer</a:t>
            </a:r>
          </a:p>
          <a:p>
            <a:pPr algn="ctr">
              <a:lnSpc>
                <a:spcPts val="1949"/>
              </a:lnSpc>
            </a:pPr>
            <a:r>
              <a:rPr lang="en-US" sz="1392">
                <a:solidFill>
                  <a:srgbClr val="1F0254"/>
                </a:solidFill>
                <a:latin typeface="Canva Sans"/>
              </a:rPr>
              <a:t>Support</a:t>
            </a:r>
          </a:p>
        </p:txBody>
      </p:sp>
      <p:sp>
        <p:nvSpPr>
          <p:cNvPr id="57" name="TextBox 57"/>
          <p:cNvSpPr txBox="1"/>
          <p:nvPr/>
        </p:nvSpPr>
        <p:spPr>
          <a:xfrm>
            <a:off x="7132159" y="5536188"/>
            <a:ext cx="830263"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Gambling</a:t>
            </a:r>
          </a:p>
          <a:p>
            <a:pPr algn="ctr">
              <a:lnSpc>
                <a:spcPts val="1949"/>
              </a:lnSpc>
            </a:pPr>
            <a:r>
              <a:rPr lang="en-US" sz="1392">
                <a:solidFill>
                  <a:srgbClr val="1F0254"/>
                </a:solidFill>
                <a:latin typeface="Canva Sans"/>
              </a:rPr>
              <a:t>Addiction</a:t>
            </a:r>
          </a:p>
        </p:txBody>
      </p:sp>
      <p:sp>
        <p:nvSpPr>
          <p:cNvPr id="58" name="TextBox 58"/>
          <p:cNvSpPr txBox="1"/>
          <p:nvPr/>
        </p:nvSpPr>
        <p:spPr>
          <a:xfrm>
            <a:off x="1551867" y="2233355"/>
            <a:ext cx="2113808" cy="351635"/>
          </a:xfrm>
          <a:prstGeom prst="rect">
            <a:avLst/>
          </a:prstGeom>
        </p:spPr>
        <p:txBody>
          <a:bodyPr lIns="0" tIns="0" rIns="0" bIns="0" rtlCol="0" anchor="t">
            <a:spAutoFit/>
          </a:bodyPr>
          <a:lstStyle/>
          <a:p>
            <a:pPr algn="ctr">
              <a:lnSpc>
                <a:spcPts val="3027"/>
              </a:lnSpc>
            </a:pPr>
            <a:r>
              <a:rPr lang="en-US" sz="2162" spc="34">
                <a:solidFill>
                  <a:srgbClr val="E3163D"/>
                </a:solidFill>
                <a:latin typeface="Canva Sans Bold"/>
              </a:rPr>
              <a:t>is not just</a:t>
            </a:r>
          </a:p>
        </p:txBody>
      </p:sp>
      <p:sp>
        <p:nvSpPr>
          <p:cNvPr id="59" name="TextBox 59"/>
          <p:cNvSpPr txBox="1"/>
          <p:nvPr/>
        </p:nvSpPr>
        <p:spPr>
          <a:xfrm>
            <a:off x="5764073" y="4276765"/>
            <a:ext cx="774938"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Diet &amp; </a:t>
            </a:r>
          </a:p>
          <a:p>
            <a:pPr algn="ctr">
              <a:lnSpc>
                <a:spcPts val="1949"/>
              </a:lnSpc>
            </a:pPr>
            <a:r>
              <a:rPr lang="en-US" sz="1392">
                <a:solidFill>
                  <a:srgbClr val="1F0254"/>
                </a:solidFill>
                <a:latin typeface="Canva Sans"/>
              </a:rPr>
              <a:t>Nutrition</a:t>
            </a:r>
          </a:p>
        </p:txBody>
      </p:sp>
      <p:sp>
        <p:nvSpPr>
          <p:cNvPr id="60" name="TextBox 60"/>
          <p:cNvSpPr txBox="1"/>
          <p:nvPr/>
        </p:nvSpPr>
        <p:spPr>
          <a:xfrm>
            <a:off x="7111508" y="4276765"/>
            <a:ext cx="736997" cy="467051"/>
          </a:xfrm>
          <a:prstGeom prst="rect">
            <a:avLst/>
          </a:prstGeom>
        </p:spPr>
        <p:txBody>
          <a:bodyPr lIns="0" tIns="0" rIns="0" bIns="0" rtlCol="0" anchor="t">
            <a:spAutoFit/>
          </a:bodyPr>
          <a:lstStyle/>
          <a:p>
            <a:pPr algn="ctr">
              <a:lnSpc>
                <a:spcPts val="1949"/>
              </a:lnSpc>
            </a:pPr>
            <a:r>
              <a:rPr lang="en-US" sz="1392">
                <a:solidFill>
                  <a:srgbClr val="1F0254"/>
                </a:solidFill>
                <a:latin typeface="Canva Sans"/>
              </a:rPr>
              <a:t>Housing </a:t>
            </a:r>
          </a:p>
          <a:p>
            <a:pPr algn="ctr">
              <a:lnSpc>
                <a:spcPts val="1949"/>
              </a:lnSpc>
            </a:pPr>
            <a:r>
              <a:rPr lang="en-US" sz="1392">
                <a:solidFill>
                  <a:srgbClr val="1F0254"/>
                </a:solidFill>
                <a:latin typeface="Canva Sans"/>
              </a:rPr>
              <a:t>Support</a:t>
            </a:r>
          </a:p>
        </p:txBody>
      </p:sp>
      <p:sp>
        <p:nvSpPr>
          <p:cNvPr id="61" name="TextBox 61"/>
          <p:cNvSpPr txBox="1"/>
          <p:nvPr/>
        </p:nvSpPr>
        <p:spPr>
          <a:xfrm>
            <a:off x="3565306" y="6365774"/>
            <a:ext cx="5004991" cy="228460"/>
          </a:xfrm>
          <a:prstGeom prst="rect">
            <a:avLst/>
          </a:prstGeom>
        </p:spPr>
        <p:txBody>
          <a:bodyPr lIns="0" tIns="0" rIns="0" bIns="0" rtlCol="0" anchor="t">
            <a:spAutoFit/>
          </a:bodyPr>
          <a:lstStyle/>
          <a:p>
            <a:pPr algn="ctr">
              <a:lnSpc>
                <a:spcPts val="1949"/>
              </a:lnSpc>
              <a:spcBef>
                <a:spcPct val="0"/>
              </a:spcBef>
            </a:pPr>
            <a:r>
              <a:rPr lang="en-US" sz="1350" b="1" i="1" dirty="0">
                <a:solidFill>
                  <a:srgbClr val="002060"/>
                </a:solidFill>
                <a:latin typeface="Canva Sans Bold Italics"/>
              </a:rPr>
              <a:t>‘Better Physically, Better Emotionally, Better Connected’ </a:t>
            </a:r>
            <a:endParaRPr lang="en-US" sz="1392" i="1">
              <a:solidFill>
                <a:srgbClr val="002060"/>
              </a:solidFill>
              <a:latin typeface="Canva Sans Bold Itali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2723" y="1141608"/>
            <a:ext cx="10341319" cy="4741511"/>
          </a:xfrm>
          <a:custGeom>
            <a:avLst/>
            <a:gdLst/>
            <a:ahLst/>
            <a:cxnLst/>
            <a:rect l="l" t="t" r="r" b="b"/>
            <a:pathLst>
              <a:path w="15511978" h="7112266">
                <a:moveTo>
                  <a:pt x="0" y="0"/>
                </a:moveTo>
                <a:lnTo>
                  <a:pt x="15511977" y="0"/>
                </a:lnTo>
                <a:lnTo>
                  <a:pt x="15511977" y="7112266"/>
                </a:lnTo>
                <a:lnTo>
                  <a:pt x="0" y="7112266"/>
                </a:lnTo>
                <a:lnTo>
                  <a:pt x="0" y="0"/>
                </a:lnTo>
                <a:close/>
              </a:path>
            </a:pathLst>
          </a:custGeom>
          <a:blipFill>
            <a:blip r:embed="rId2"/>
            <a:stretch>
              <a:fillRect t="-24112" b="-3279"/>
            </a:stretch>
          </a:blipFill>
        </p:spPr>
        <p:txBody>
          <a:bodyPr/>
          <a:lstStyle/>
          <a:p>
            <a:endParaRPr lang="en-GB" sz="1200"/>
          </a:p>
        </p:txBody>
      </p:sp>
      <p:sp>
        <p:nvSpPr>
          <p:cNvPr id="3" name="TextBox 3"/>
          <p:cNvSpPr txBox="1"/>
          <p:nvPr/>
        </p:nvSpPr>
        <p:spPr>
          <a:xfrm>
            <a:off x="862723" y="429327"/>
            <a:ext cx="10643477" cy="396583"/>
          </a:xfrm>
          <a:prstGeom prst="rect">
            <a:avLst/>
          </a:prstGeom>
        </p:spPr>
        <p:txBody>
          <a:bodyPr lIns="0" tIns="0" rIns="0" bIns="0" rtlCol="0" anchor="t">
            <a:spAutoFit/>
          </a:bodyPr>
          <a:lstStyle/>
          <a:p>
            <a:pPr>
              <a:lnSpc>
                <a:spcPts val="3274"/>
              </a:lnSpc>
            </a:pPr>
            <a:r>
              <a:rPr lang="en-US" sz="2338" b="1">
                <a:solidFill>
                  <a:srgbClr val="05769F"/>
                </a:solidFill>
                <a:latin typeface="Canva Sans Bold"/>
              </a:rPr>
              <a:t>Social prescribing - How will it work........</a:t>
            </a:r>
          </a:p>
        </p:txBody>
      </p:sp>
      <p:sp>
        <p:nvSpPr>
          <p:cNvPr id="4" name="TextBox 4"/>
          <p:cNvSpPr txBox="1"/>
          <p:nvPr/>
        </p:nvSpPr>
        <p:spPr>
          <a:xfrm>
            <a:off x="462125" y="6134100"/>
            <a:ext cx="11267751" cy="359650"/>
          </a:xfrm>
          <a:prstGeom prst="rect">
            <a:avLst/>
          </a:prstGeom>
        </p:spPr>
        <p:txBody>
          <a:bodyPr lIns="0" tIns="0" rIns="0" bIns="0" rtlCol="0" anchor="t">
            <a:spAutoFit/>
          </a:bodyPr>
          <a:lstStyle/>
          <a:p>
            <a:pPr algn="ctr">
              <a:lnSpc>
                <a:spcPts val="2987"/>
              </a:lnSpc>
            </a:pPr>
            <a:r>
              <a:rPr lang="en-US" sz="2100" i="1" dirty="0">
                <a:solidFill>
                  <a:srgbClr val="1F0254"/>
                </a:solidFill>
                <a:latin typeface="Canva Sans Italics"/>
              </a:rPr>
              <a:t>‘Addressing Health in a Holistic Way!’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943" y="-6507709"/>
            <a:ext cx="11223643" cy="11223643"/>
          </a:xfrm>
          <a:custGeom>
            <a:avLst/>
            <a:gdLst/>
            <a:ahLst/>
            <a:cxnLst/>
            <a:rect l="l" t="t" r="r" b="b"/>
            <a:pathLst>
              <a:path w="16835464" h="16835464">
                <a:moveTo>
                  <a:pt x="0" y="0"/>
                </a:moveTo>
                <a:lnTo>
                  <a:pt x="16835464" y="0"/>
                </a:lnTo>
                <a:lnTo>
                  <a:pt x="16835464" y="16835465"/>
                </a:lnTo>
                <a:lnTo>
                  <a:pt x="0" y="1683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grpSp>
        <p:nvGrpSpPr>
          <p:cNvPr id="3" name="Group 3"/>
          <p:cNvGrpSpPr/>
          <p:nvPr/>
        </p:nvGrpSpPr>
        <p:grpSpPr>
          <a:xfrm>
            <a:off x="7507399" y="1732754"/>
            <a:ext cx="4213047" cy="4141078"/>
            <a:chOff x="0" y="0"/>
            <a:chExt cx="8426094" cy="8282156"/>
          </a:xfrm>
        </p:grpSpPr>
        <p:pic>
          <p:nvPicPr>
            <p:cNvPr id="4" name="Picture 4"/>
            <p:cNvPicPr>
              <a:picLocks noChangeAspect="1"/>
            </p:cNvPicPr>
            <p:nvPr/>
          </p:nvPicPr>
          <p:blipFill>
            <a:blip r:embed="rId4"/>
            <a:srcRect t="20830" b="30777"/>
            <a:stretch>
              <a:fillRect/>
            </a:stretch>
          </p:blipFill>
          <p:spPr>
            <a:xfrm>
              <a:off x="0" y="0"/>
              <a:ext cx="8426094" cy="4077578"/>
            </a:xfrm>
            <a:prstGeom prst="rect">
              <a:avLst/>
            </a:prstGeom>
          </p:spPr>
        </p:pic>
        <p:pic>
          <p:nvPicPr>
            <p:cNvPr id="5" name="Picture 5"/>
            <p:cNvPicPr>
              <a:picLocks noChangeAspect="1"/>
            </p:cNvPicPr>
            <p:nvPr/>
          </p:nvPicPr>
          <p:blipFill>
            <a:blip r:embed="rId5"/>
            <a:srcRect t="25803" b="25803"/>
            <a:stretch>
              <a:fillRect/>
            </a:stretch>
          </p:blipFill>
          <p:spPr>
            <a:xfrm>
              <a:off x="0" y="4204578"/>
              <a:ext cx="8426094" cy="4077578"/>
            </a:xfrm>
            <a:prstGeom prst="rect">
              <a:avLst/>
            </a:prstGeom>
          </p:spPr>
        </p:pic>
      </p:grpSp>
      <p:sp>
        <p:nvSpPr>
          <p:cNvPr id="6" name="Freeform 6"/>
          <p:cNvSpPr/>
          <p:nvPr/>
        </p:nvSpPr>
        <p:spPr>
          <a:xfrm>
            <a:off x="8203116" y="5993262"/>
            <a:ext cx="3517330" cy="357877"/>
          </a:xfrm>
          <a:custGeom>
            <a:avLst/>
            <a:gdLst/>
            <a:ahLst/>
            <a:cxnLst/>
            <a:rect l="l" t="t" r="r" b="b"/>
            <a:pathLst>
              <a:path w="5275995" h="536815">
                <a:moveTo>
                  <a:pt x="0" y="0"/>
                </a:moveTo>
                <a:lnTo>
                  <a:pt x="5275995" y="0"/>
                </a:lnTo>
                <a:lnTo>
                  <a:pt x="5275995" y="536814"/>
                </a:lnTo>
                <a:lnTo>
                  <a:pt x="0" y="536814"/>
                </a:lnTo>
                <a:lnTo>
                  <a:pt x="0" y="0"/>
                </a:lnTo>
                <a:close/>
              </a:path>
            </a:pathLst>
          </a:custGeom>
          <a:blipFill>
            <a:blip r:embed="rId6"/>
            <a:stretch>
              <a:fillRect t="-94109"/>
            </a:stretch>
          </a:blipFill>
        </p:spPr>
        <p:txBody>
          <a:bodyPr/>
          <a:lstStyle/>
          <a:p>
            <a:endParaRPr lang="en-GB" sz="1200"/>
          </a:p>
        </p:txBody>
      </p:sp>
      <p:sp>
        <p:nvSpPr>
          <p:cNvPr id="7" name="Freeform 7"/>
          <p:cNvSpPr/>
          <p:nvPr/>
        </p:nvSpPr>
        <p:spPr>
          <a:xfrm>
            <a:off x="10429767" y="5759753"/>
            <a:ext cx="3524467" cy="3524467"/>
          </a:xfrm>
          <a:custGeom>
            <a:avLst/>
            <a:gdLst/>
            <a:ahLst/>
            <a:cxnLst/>
            <a:rect l="l" t="t" r="r" b="b"/>
            <a:pathLst>
              <a:path w="5286700" h="5286700">
                <a:moveTo>
                  <a:pt x="0" y="0"/>
                </a:moveTo>
                <a:lnTo>
                  <a:pt x="5286700" y="0"/>
                </a:lnTo>
                <a:lnTo>
                  <a:pt x="5286700" y="5286700"/>
                </a:lnTo>
                <a:lnTo>
                  <a:pt x="0" y="5286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8" name="TextBox 8"/>
          <p:cNvSpPr txBox="1"/>
          <p:nvPr/>
        </p:nvSpPr>
        <p:spPr>
          <a:xfrm>
            <a:off x="1012485" y="710566"/>
            <a:ext cx="9910455" cy="552459"/>
          </a:xfrm>
          <a:prstGeom prst="rect">
            <a:avLst/>
          </a:prstGeom>
        </p:spPr>
        <p:txBody>
          <a:bodyPr lIns="0" tIns="0" rIns="0" bIns="0" rtlCol="0" anchor="t">
            <a:spAutoFit/>
          </a:bodyPr>
          <a:lstStyle/>
          <a:p>
            <a:pPr>
              <a:lnSpc>
                <a:spcPts val="4559"/>
              </a:lnSpc>
              <a:spcBef>
                <a:spcPct val="0"/>
              </a:spcBef>
            </a:pPr>
            <a:r>
              <a:rPr lang="en-US" sz="3250" dirty="0">
                <a:solidFill>
                  <a:srgbClr val="05769F"/>
                </a:solidFill>
                <a:latin typeface="Poppins Ultra-Bold"/>
              </a:rPr>
              <a:t>Links to Wellbeing </a:t>
            </a:r>
            <a:r>
              <a:rPr lang="en-US" sz="3250" dirty="0" err="1">
                <a:solidFill>
                  <a:srgbClr val="05769F"/>
                </a:solidFill>
                <a:latin typeface="Poppins Ultra-Bold"/>
              </a:rPr>
              <a:t>Programme</a:t>
            </a:r>
            <a:endParaRPr lang="en-US" sz="3250">
              <a:solidFill>
                <a:srgbClr val="05769F"/>
              </a:solidFill>
              <a:latin typeface="Poppins Ultra-Bold"/>
            </a:endParaRPr>
          </a:p>
        </p:txBody>
      </p:sp>
      <p:sp>
        <p:nvSpPr>
          <p:cNvPr id="9" name="TextBox 9"/>
          <p:cNvSpPr txBox="1"/>
          <p:nvPr/>
        </p:nvSpPr>
        <p:spPr>
          <a:xfrm>
            <a:off x="896658" y="1612104"/>
            <a:ext cx="6123070" cy="2910669"/>
          </a:xfrm>
          <a:prstGeom prst="rect">
            <a:avLst/>
          </a:prstGeom>
        </p:spPr>
        <p:txBody>
          <a:bodyPr lIns="0" tIns="0" rIns="0" bIns="0" rtlCol="0" anchor="t">
            <a:spAutoFit/>
          </a:bodyPr>
          <a:lstStyle/>
          <a:p>
            <a:pPr marL="353060" lvl="1" indent="-176530">
              <a:lnSpc>
                <a:spcPts val="3323"/>
              </a:lnSpc>
              <a:buFont typeface="Arial"/>
              <a:buChar char="•"/>
            </a:pPr>
            <a:r>
              <a:rPr lang="en-US" sz="1600" dirty="0">
                <a:solidFill>
                  <a:srgbClr val="1F0254"/>
                </a:solidFill>
                <a:latin typeface="Canva Sans"/>
              </a:rPr>
              <a:t> ‘Links to Wellbeing’ is a two years project funded by NHS Charities Together and aims to support individuals waiting for </a:t>
            </a:r>
            <a:r>
              <a:rPr lang="en-US" sz="1600" dirty="0" err="1">
                <a:solidFill>
                  <a:srgbClr val="1F0254"/>
                </a:solidFill>
                <a:latin typeface="Canva Sans"/>
              </a:rPr>
              <a:t>orthopaedic</a:t>
            </a:r>
            <a:r>
              <a:rPr lang="en-US" sz="1600" dirty="0">
                <a:solidFill>
                  <a:srgbClr val="1F0254"/>
                </a:solidFill>
                <a:latin typeface="Canva Sans"/>
              </a:rPr>
              <a:t> surgery to </a:t>
            </a:r>
            <a:r>
              <a:rPr lang="en-US" sz="1600" dirty="0" err="1">
                <a:solidFill>
                  <a:srgbClr val="1F0254"/>
                </a:solidFill>
                <a:latin typeface="Canva Sans"/>
              </a:rPr>
              <a:t>maximise</a:t>
            </a:r>
            <a:r>
              <a:rPr lang="en-US" sz="1600" dirty="0">
                <a:solidFill>
                  <a:srgbClr val="1F0254"/>
                </a:solidFill>
                <a:latin typeface="Canva Sans"/>
              </a:rPr>
              <a:t> their physical, mental and emotional wellbeing in preparation for surgery.</a:t>
            </a:r>
            <a:endParaRPr lang="en-US" sz="1600" dirty="0"/>
          </a:p>
          <a:p>
            <a:pPr>
              <a:lnSpc>
                <a:spcPts val="3323"/>
              </a:lnSpc>
            </a:pPr>
            <a:endParaRPr lang="en-US" sz="1637">
              <a:solidFill>
                <a:srgbClr val="1F0254"/>
              </a:solidFill>
              <a:latin typeface="Canva Sans"/>
            </a:endParaRPr>
          </a:p>
          <a:p>
            <a:pPr marL="353060" lvl="1" indent="-176530">
              <a:lnSpc>
                <a:spcPts val="3323"/>
              </a:lnSpc>
              <a:buFont typeface="Arial"/>
              <a:buChar char="•"/>
            </a:pPr>
            <a:r>
              <a:rPr lang="en-US" sz="1600" dirty="0">
                <a:solidFill>
                  <a:srgbClr val="1F0254"/>
                </a:solidFill>
                <a:latin typeface="Canva Sans"/>
              </a:rPr>
              <a:t>13 Participants - Link to Wellbeing 8 Week </a:t>
            </a:r>
            <a:r>
              <a:rPr lang="en-US" sz="1600" dirty="0" err="1">
                <a:solidFill>
                  <a:srgbClr val="1F0254"/>
                </a:solidFill>
                <a:latin typeface="Canva Sans"/>
              </a:rPr>
              <a:t>Programme</a:t>
            </a:r>
            <a:r>
              <a:rPr lang="en-US" sz="1600" dirty="0">
                <a:solidFill>
                  <a:srgbClr val="1F0254"/>
                </a:solidFill>
                <a:latin typeface="Canva Sans"/>
              </a:rPr>
              <a:t> with Western Health and Social Care Trust (WHSCT) at Omagh Leisure Complex</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43743" cy="6858000"/>
            <a:chOff x="0" y="0"/>
            <a:chExt cx="412343" cy="2709333"/>
          </a:xfrm>
        </p:grpSpPr>
        <p:sp>
          <p:nvSpPr>
            <p:cNvPr id="3" name="Freeform 3"/>
            <p:cNvSpPr/>
            <p:nvPr/>
          </p:nvSpPr>
          <p:spPr>
            <a:xfrm>
              <a:off x="0" y="0"/>
              <a:ext cx="412343" cy="2709333"/>
            </a:xfrm>
            <a:custGeom>
              <a:avLst/>
              <a:gdLst/>
              <a:ahLst/>
              <a:cxnLst/>
              <a:rect l="l" t="t" r="r" b="b"/>
              <a:pathLst>
                <a:path w="412343" h="2709333">
                  <a:moveTo>
                    <a:pt x="0" y="0"/>
                  </a:moveTo>
                  <a:lnTo>
                    <a:pt x="412343" y="0"/>
                  </a:lnTo>
                  <a:lnTo>
                    <a:pt x="412343" y="2709333"/>
                  </a:lnTo>
                  <a:lnTo>
                    <a:pt x="0" y="2709333"/>
                  </a:lnTo>
                  <a:close/>
                </a:path>
              </a:pathLst>
            </a:custGeom>
            <a:solidFill>
              <a:srgbClr val="05769F"/>
            </a:solidFill>
          </p:spPr>
          <p:txBody>
            <a:bodyPr/>
            <a:lstStyle/>
            <a:p>
              <a:endParaRPr lang="en-GB" sz="1200"/>
            </a:p>
          </p:txBody>
        </p:sp>
        <p:sp>
          <p:nvSpPr>
            <p:cNvPr id="4" name="TextBox 4"/>
            <p:cNvSpPr txBox="1"/>
            <p:nvPr/>
          </p:nvSpPr>
          <p:spPr>
            <a:xfrm>
              <a:off x="0" y="-57150"/>
              <a:ext cx="412343" cy="2766483"/>
            </a:xfrm>
            <a:prstGeom prst="rect">
              <a:avLst/>
            </a:prstGeom>
          </p:spPr>
          <p:txBody>
            <a:bodyPr lIns="33867" tIns="33867" rIns="33867" bIns="33867" rtlCol="0" anchor="ctr"/>
            <a:lstStyle/>
            <a:p>
              <a:pPr algn="ctr">
                <a:lnSpc>
                  <a:spcPts val="2479"/>
                </a:lnSpc>
              </a:pPr>
              <a:endParaRPr sz="1200"/>
            </a:p>
          </p:txBody>
        </p:sp>
      </p:grpSp>
      <p:sp>
        <p:nvSpPr>
          <p:cNvPr id="5" name="Freeform 5"/>
          <p:cNvSpPr/>
          <p:nvPr/>
        </p:nvSpPr>
        <p:spPr>
          <a:xfrm>
            <a:off x="8002413" y="-4290307"/>
            <a:ext cx="7570226" cy="7570226"/>
          </a:xfrm>
          <a:custGeom>
            <a:avLst/>
            <a:gdLst/>
            <a:ahLst/>
            <a:cxnLst/>
            <a:rect l="l" t="t" r="r" b="b"/>
            <a:pathLst>
              <a:path w="11355339" h="11355339">
                <a:moveTo>
                  <a:pt x="0" y="0"/>
                </a:moveTo>
                <a:lnTo>
                  <a:pt x="11355339" y="0"/>
                </a:lnTo>
                <a:lnTo>
                  <a:pt x="11355339" y="11355339"/>
                </a:lnTo>
                <a:lnTo>
                  <a:pt x="0" y="113553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6" name="Freeform 6"/>
          <p:cNvSpPr/>
          <p:nvPr/>
        </p:nvSpPr>
        <p:spPr>
          <a:xfrm>
            <a:off x="9798249" y="4596975"/>
            <a:ext cx="1776892" cy="1776892"/>
          </a:xfrm>
          <a:custGeom>
            <a:avLst/>
            <a:gdLst/>
            <a:ahLst/>
            <a:cxnLst/>
            <a:rect l="l" t="t" r="r" b="b"/>
            <a:pathLst>
              <a:path w="2665338" h="2665338">
                <a:moveTo>
                  <a:pt x="0" y="0"/>
                </a:moveTo>
                <a:lnTo>
                  <a:pt x="2665338" y="0"/>
                </a:lnTo>
                <a:lnTo>
                  <a:pt x="2665338" y="2665338"/>
                </a:lnTo>
                <a:lnTo>
                  <a:pt x="0" y="2665338"/>
                </a:lnTo>
                <a:lnTo>
                  <a:pt x="0" y="0"/>
                </a:lnTo>
                <a:close/>
              </a:path>
            </a:pathLst>
          </a:custGeom>
          <a:blipFill>
            <a:blip r:embed="rId4"/>
            <a:stretch>
              <a:fillRect/>
            </a:stretch>
          </a:blipFill>
        </p:spPr>
        <p:txBody>
          <a:bodyPr/>
          <a:lstStyle/>
          <a:p>
            <a:endParaRPr lang="en-GB" sz="1200"/>
          </a:p>
        </p:txBody>
      </p:sp>
      <p:sp>
        <p:nvSpPr>
          <p:cNvPr id="7" name="TextBox 7"/>
          <p:cNvSpPr txBox="1"/>
          <p:nvPr/>
        </p:nvSpPr>
        <p:spPr>
          <a:xfrm>
            <a:off x="1796852" y="1314014"/>
            <a:ext cx="7649293" cy="4725653"/>
          </a:xfrm>
          <a:prstGeom prst="rect">
            <a:avLst/>
          </a:prstGeom>
        </p:spPr>
        <p:txBody>
          <a:bodyPr lIns="0" tIns="0" rIns="0" bIns="0" rtlCol="0" anchor="t">
            <a:spAutoFit/>
          </a:bodyPr>
          <a:lstStyle/>
          <a:p>
            <a:pPr marL="403037" lvl="1" indent="-201519">
              <a:lnSpc>
                <a:spcPts val="4667"/>
              </a:lnSpc>
              <a:buFont typeface="Arial"/>
              <a:buChar char="•"/>
            </a:pPr>
            <a:r>
              <a:rPr lang="en-US" sz="1867">
                <a:solidFill>
                  <a:srgbClr val="05066D"/>
                </a:solidFill>
                <a:latin typeface="Canva Sans"/>
              </a:rPr>
              <a:t>Health &amp; Wellbeing Programmes</a:t>
            </a:r>
          </a:p>
          <a:p>
            <a:pPr marL="806075" lvl="2" indent="-268691">
              <a:lnSpc>
                <a:spcPts val="4667"/>
              </a:lnSpc>
              <a:buFont typeface="Arial"/>
              <a:buChar char="⚬"/>
            </a:pPr>
            <a:r>
              <a:rPr lang="en-US" sz="1867">
                <a:solidFill>
                  <a:srgbClr val="05066D"/>
                </a:solidFill>
                <a:latin typeface="Canva Sans"/>
              </a:rPr>
              <a:t>Transform your trolley</a:t>
            </a:r>
          </a:p>
          <a:p>
            <a:pPr marL="806075" lvl="2" indent="-268691">
              <a:lnSpc>
                <a:spcPts val="4667"/>
              </a:lnSpc>
              <a:buFont typeface="Arial"/>
              <a:buChar char="⚬"/>
            </a:pPr>
            <a:r>
              <a:rPr lang="en-US" sz="1867">
                <a:solidFill>
                  <a:srgbClr val="05066D"/>
                </a:solidFill>
                <a:latin typeface="Canva Sans"/>
              </a:rPr>
              <a:t>Pain Support </a:t>
            </a:r>
          </a:p>
          <a:p>
            <a:pPr marL="806075" lvl="2" indent="-268691">
              <a:lnSpc>
                <a:spcPts val="4667"/>
              </a:lnSpc>
              <a:buFont typeface="Arial"/>
              <a:buChar char="⚬"/>
            </a:pPr>
            <a:r>
              <a:rPr lang="en-US" sz="1867">
                <a:solidFill>
                  <a:srgbClr val="05066D"/>
                </a:solidFill>
                <a:latin typeface="Canva Sans"/>
              </a:rPr>
              <a:t>Smoking Cessation</a:t>
            </a:r>
          </a:p>
          <a:p>
            <a:pPr marL="806075" lvl="2" indent="-268691">
              <a:lnSpc>
                <a:spcPts val="4667"/>
              </a:lnSpc>
              <a:buFont typeface="Arial"/>
              <a:buChar char="⚬"/>
            </a:pPr>
            <a:r>
              <a:rPr lang="en-US" sz="1867">
                <a:solidFill>
                  <a:srgbClr val="05066D"/>
                </a:solidFill>
                <a:latin typeface="Canva Sans"/>
              </a:rPr>
              <a:t>Cost of living </a:t>
            </a:r>
          </a:p>
          <a:p>
            <a:pPr marL="403037" lvl="1" indent="-201519">
              <a:lnSpc>
                <a:spcPts val="4667"/>
              </a:lnSpc>
              <a:buFont typeface="Arial"/>
              <a:buChar char="•"/>
            </a:pPr>
            <a:r>
              <a:rPr lang="en-US" sz="1867">
                <a:solidFill>
                  <a:srgbClr val="05066D"/>
                </a:solidFill>
                <a:latin typeface="Canva Sans"/>
              </a:rPr>
              <a:t>Meeting Primary Care representatives - GPs, Practice Managers, South West GP Federation</a:t>
            </a:r>
          </a:p>
          <a:p>
            <a:pPr marL="403037" lvl="1" indent="-201519">
              <a:lnSpc>
                <a:spcPts val="4667"/>
              </a:lnSpc>
              <a:buFont typeface="Arial"/>
              <a:buChar char="•"/>
            </a:pPr>
            <a:r>
              <a:rPr lang="en-US" sz="1867">
                <a:solidFill>
                  <a:srgbClr val="05066D"/>
                </a:solidFill>
                <a:latin typeface="Canva Sans"/>
              </a:rPr>
              <a:t>Ongoing meetings with C&amp;V Sector, FODC, WHSCT, Housing</a:t>
            </a:r>
          </a:p>
        </p:txBody>
      </p:sp>
      <p:sp>
        <p:nvSpPr>
          <p:cNvPr id="8" name="TextBox 8"/>
          <p:cNvSpPr txBox="1"/>
          <p:nvPr/>
        </p:nvSpPr>
        <p:spPr>
          <a:xfrm>
            <a:off x="1796852" y="435948"/>
            <a:ext cx="7506097" cy="574196"/>
          </a:xfrm>
          <a:prstGeom prst="rect">
            <a:avLst/>
          </a:prstGeom>
        </p:spPr>
        <p:txBody>
          <a:bodyPr lIns="0" tIns="0" rIns="0" bIns="0" rtlCol="0" anchor="t">
            <a:spAutoFit/>
          </a:bodyPr>
          <a:lstStyle/>
          <a:p>
            <a:pPr>
              <a:lnSpc>
                <a:spcPts val="4932"/>
              </a:lnSpc>
              <a:spcBef>
                <a:spcPct val="0"/>
              </a:spcBef>
            </a:pPr>
            <a:r>
              <a:rPr lang="en-US" sz="3523">
                <a:solidFill>
                  <a:srgbClr val="05769F"/>
                </a:solidFill>
                <a:latin typeface="Poppins Ultra-Bold"/>
              </a:rPr>
              <a:t>What next....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1872" y="0"/>
            <a:ext cx="1043743" cy="6858000"/>
            <a:chOff x="0" y="0"/>
            <a:chExt cx="412343" cy="2709333"/>
          </a:xfrm>
        </p:grpSpPr>
        <p:sp>
          <p:nvSpPr>
            <p:cNvPr id="3" name="Freeform 3"/>
            <p:cNvSpPr/>
            <p:nvPr/>
          </p:nvSpPr>
          <p:spPr>
            <a:xfrm>
              <a:off x="0" y="0"/>
              <a:ext cx="412343" cy="2709333"/>
            </a:xfrm>
            <a:custGeom>
              <a:avLst/>
              <a:gdLst/>
              <a:ahLst/>
              <a:cxnLst/>
              <a:rect l="l" t="t" r="r" b="b"/>
              <a:pathLst>
                <a:path w="412343" h="2709333">
                  <a:moveTo>
                    <a:pt x="0" y="0"/>
                  </a:moveTo>
                  <a:lnTo>
                    <a:pt x="412343" y="0"/>
                  </a:lnTo>
                  <a:lnTo>
                    <a:pt x="412343" y="2709333"/>
                  </a:lnTo>
                  <a:lnTo>
                    <a:pt x="0" y="2709333"/>
                  </a:lnTo>
                  <a:close/>
                </a:path>
              </a:pathLst>
            </a:custGeom>
            <a:solidFill>
              <a:srgbClr val="05769F"/>
            </a:solidFill>
          </p:spPr>
          <p:txBody>
            <a:bodyPr/>
            <a:lstStyle/>
            <a:p>
              <a:endParaRPr lang="en-GB" sz="1200"/>
            </a:p>
          </p:txBody>
        </p:sp>
        <p:sp>
          <p:nvSpPr>
            <p:cNvPr id="4" name="TextBox 4"/>
            <p:cNvSpPr txBox="1"/>
            <p:nvPr/>
          </p:nvSpPr>
          <p:spPr>
            <a:xfrm>
              <a:off x="0" y="-57150"/>
              <a:ext cx="412343" cy="2766483"/>
            </a:xfrm>
            <a:prstGeom prst="rect">
              <a:avLst/>
            </a:prstGeom>
          </p:spPr>
          <p:txBody>
            <a:bodyPr lIns="33867" tIns="33867" rIns="33867" bIns="33867" rtlCol="0" anchor="ctr"/>
            <a:lstStyle/>
            <a:p>
              <a:pPr algn="ctr">
                <a:lnSpc>
                  <a:spcPts val="2479"/>
                </a:lnSpc>
              </a:pPr>
              <a:endParaRPr sz="1200"/>
            </a:p>
          </p:txBody>
        </p:sp>
      </p:grpSp>
      <p:sp>
        <p:nvSpPr>
          <p:cNvPr id="5" name="Freeform 5"/>
          <p:cNvSpPr/>
          <p:nvPr/>
        </p:nvSpPr>
        <p:spPr>
          <a:xfrm>
            <a:off x="8651787" y="-5335641"/>
            <a:ext cx="7570226" cy="7570226"/>
          </a:xfrm>
          <a:custGeom>
            <a:avLst/>
            <a:gdLst/>
            <a:ahLst/>
            <a:cxnLst/>
            <a:rect l="l" t="t" r="r" b="b"/>
            <a:pathLst>
              <a:path w="11355339" h="11355339">
                <a:moveTo>
                  <a:pt x="0" y="0"/>
                </a:moveTo>
                <a:lnTo>
                  <a:pt x="11355339" y="0"/>
                </a:lnTo>
                <a:lnTo>
                  <a:pt x="11355339" y="11355339"/>
                </a:lnTo>
                <a:lnTo>
                  <a:pt x="0" y="113553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6" name="Freeform 6"/>
          <p:cNvSpPr/>
          <p:nvPr/>
        </p:nvSpPr>
        <p:spPr>
          <a:xfrm>
            <a:off x="4791266" y="4248531"/>
            <a:ext cx="2609469" cy="2609469"/>
          </a:xfrm>
          <a:custGeom>
            <a:avLst/>
            <a:gdLst/>
            <a:ahLst/>
            <a:cxnLst/>
            <a:rect l="l" t="t" r="r" b="b"/>
            <a:pathLst>
              <a:path w="3914204" h="3914204">
                <a:moveTo>
                  <a:pt x="0" y="0"/>
                </a:moveTo>
                <a:lnTo>
                  <a:pt x="3914204" y="0"/>
                </a:lnTo>
                <a:lnTo>
                  <a:pt x="3914204" y="3914204"/>
                </a:lnTo>
                <a:lnTo>
                  <a:pt x="0" y="3914204"/>
                </a:lnTo>
                <a:lnTo>
                  <a:pt x="0" y="0"/>
                </a:lnTo>
                <a:close/>
              </a:path>
            </a:pathLst>
          </a:custGeom>
          <a:blipFill>
            <a:blip r:embed="rId4"/>
            <a:stretch>
              <a:fillRect/>
            </a:stretch>
          </a:blipFill>
        </p:spPr>
        <p:txBody>
          <a:bodyPr/>
          <a:lstStyle/>
          <a:p>
            <a:endParaRPr lang="en-GB" sz="1200"/>
          </a:p>
        </p:txBody>
      </p:sp>
      <p:sp>
        <p:nvSpPr>
          <p:cNvPr id="7" name="TextBox 7"/>
          <p:cNvSpPr txBox="1"/>
          <p:nvPr/>
        </p:nvSpPr>
        <p:spPr>
          <a:xfrm>
            <a:off x="2607072" y="1842332"/>
            <a:ext cx="6977856" cy="2232599"/>
          </a:xfrm>
          <a:prstGeom prst="rect">
            <a:avLst/>
          </a:prstGeom>
        </p:spPr>
        <p:txBody>
          <a:bodyPr lIns="0" tIns="0" rIns="0" bIns="0" rtlCol="0" anchor="t">
            <a:spAutoFit/>
          </a:bodyPr>
          <a:lstStyle/>
          <a:p>
            <a:pPr algn="ctr">
              <a:lnSpc>
                <a:spcPts val="3910"/>
              </a:lnSpc>
              <a:spcBef>
                <a:spcPct val="0"/>
              </a:spcBef>
            </a:pPr>
            <a:r>
              <a:rPr lang="en-US" sz="2750" i="1" dirty="0">
                <a:solidFill>
                  <a:srgbClr val="1F0254"/>
                </a:solidFill>
                <a:latin typeface="Canva Sans Bold Italics"/>
              </a:rPr>
              <a:t>‘Health is made at home,</a:t>
            </a:r>
          </a:p>
          <a:p>
            <a:pPr algn="ctr">
              <a:lnSpc>
                <a:spcPts val="3910"/>
              </a:lnSpc>
              <a:spcBef>
                <a:spcPct val="0"/>
              </a:spcBef>
            </a:pPr>
            <a:r>
              <a:rPr lang="en-US" sz="2750" i="1" dirty="0">
                <a:solidFill>
                  <a:srgbClr val="1F0254"/>
                </a:solidFill>
                <a:latin typeface="Canva Sans Bold Italics"/>
              </a:rPr>
              <a:t>Hospitals are for repairs!’</a:t>
            </a:r>
          </a:p>
          <a:p>
            <a:pPr algn="ctr">
              <a:lnSpc>
                <a:spcPts val="3069"/>
              </a:lnSpc>
              <a:spcBef>
                <a:spcPct val="0"/>
              </a:spcBef>
            </a:pPr>
            <a:r>
              <a:rPr lang="en-US" sz="2150" dirty="0">
                <a:solidFill>
                  <a:srgbClr val="1F0254"/>
                </a:solidFill>
                <a:latin typeface="Canva Sans Italics"/>
              </a:rPr>
              <a:t>Nigel Crisp, former chief executive of the NHS</a:t>
            </a:r>
          </a:p>
          <a:p>
            <a:pPr algn="ctr">
              <a:lnSpc>
                <a:spcPts val="3443"/>
              </a:lnSpc>
              <a:spcBef>
                <a:spcPct val="0"/>
              </a:spcBef>
            </a:pPr>
            <a:endParaRPr lang="en-US" sz="2192">
              <a:solidFill>
                <a:srgbClr val="1F0254"/>
              </a:solidFill>
              <a:latin typeface="Canva Sans Italics"/>
            </a:endParaRPr>
          </a:p>
          <a:p>
            <a:pPr algn="ctr">
              <a:lnSpc>
                <a:spcPts val="3443"/>
              </a:lnSpc>
              <a:spcBef>
                <a:spcPct val="0"/>
              </a:spcBef>
            </a:pPr>
            <a:r>
              <a:rPr lang="en-US" sz="2450" dirty="0">
                <a:solidFill>
                  <a:srgbClr val="1F0254"/>
                </a:solidFill>
                <a:latin typeface="Canva Sans"/>
              </a:rPr>
              <a:t>Building a healthy and health-creating society.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4791" y="3215737"/>
            <a:ext cx="10759507" cy="10759507"/>
          </a:xfrm>
          <a:custGeom>
            <a:avLst/>
            <a:gdLst/>
            <a:ahLst/>
            <a:cxnLst/>
            <a:rect l="l" t="t" r="r" b="b"/>
            <a:pathLst>
              <a:path w="16139260" h="16139260">
                <a:moveTo>
                  <a:pt x="0" y="0"/>
                </a:moveTo>
                <a:lnTo>
                  <a:pt x="16139261" y="0"/>
                </a:lnTo>
                <a:lnTo>
                  <a:pt x="16139261" y="16139261"/>
                </a:lnTo>
                <a:lnTo>
                  <a:pt x="0" y="161392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3504786" y="-2677883"/>
            <a:ext cx="4574433" cy="4574433"/>
          </a:xfrm>
          <a:custGeom>
            <a:avLst/>
            <a:gdLst/>
            <a:ahLst/>
            <a:cxnLst/>
            <a:rect l="l" t="t" r="r" b="b"/>
            <a:pathLst>
              <a:path w="6861649" h="6861649">
                <a:moveTo>
                  <a:pt x="0" y="0"/>
                </a:moveTo>
                <a:lnTo>
                  <a:pt x="6861649" y="0"/>
                </a:lnTo>
                <a:lnTo>
                  <a:pt x="6861649" y="6861649"/>
                </a:lnTo>
                <a:lnTo>
                  <a:pt x="0" y="6861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Freeform 4"/>
          <p:cNvSpPr/>
          <p:nvPr/>
        </p:nvSpPr>
        <p:spPr>
          <a:xfrm>
            <a:off x="3731769" y="5850292"/>
            <a:ext cx="344047" cy="344047"/>
          </a:xfrm>
          <a:custGeom>
            <a:avLst/>
            <a:gdLst/>
            <a:ahLst/>
            <a:cxnLst/>
            <a:rect l="l" t="t" r="r" b="b"/>
            <a:pathLst>
              <a:path w="516071" h="516071">
                <a:moveTo>
                  <a:pt x="0" y="0"/>
                </a:moveTo>
                <a:lnTo>
                  <a:pt x="516072" y="0"/>
                </a:lnTo>
                <a:lnTo>
                  <a:pt x="516072" y="516071"/>
                </a:lnTo>
                <a:lnTo>
                  <a:pt x="0" y="516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5" name="Freeform 5"/>
          <p:cNvSpPr/>
          <p:nvPr/>
        </p:nvSpPr>
        <p:spPr>
          <a:xfrm>
            <a:off x="3712691" y="4961891"/>
            <a:ext cx="344047" cy="344047"/>
          </a:xfrm>
          <a:custGeom>
            <a:avLst/>
            <a:gdLst/>
            <a:ahLst/>
            <a:cxnLst/>
            <a:rect l="l" t="t" r="r" b="b"/>
            <a:pathLst>
              <a:path w="516071" h="516071">
                <a:moveTo>
                  <a:pt x="0" y="0"/>
                </a:moveTo>
                <a:lnTo>
                  <a:pt x="516071" y="0"/>
                </a:lnTo>
                <a:lnTo>
                  <a:pt x="516071" y="516071"/>
                </a:lnTo>
                <a:lnTo>
                  <a:pt x="0" y="516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 name="Freeform 6"/>
          <p:cNvSpPr/>
          <p:nvPr/>
        </p:nvSpPr>
        <p:spPr>
          <a:xfrm>
            <a:off x="3712691" y="4500585"/>
            <a:ext cx="344047" cy="344047"/>
          </a:xfrm>
          <a:custGeom>
            <a:avLst/>
            <a:gdLst/>
            <a:ahLst/>
            <a:cxnLst/>
            <a:rect l="l" t="t" r="r" b="b"/>
            <a:pathLst>
              <a:path w="516071" h="516071">
                <a:moveTo>
                  <a:pt x="0" y="0"/>
                </a:moveTo>
                <a:lnTo>
                  <a:pt x="516071" y="0"/>
                </a:lnTo>
                <a:lnTo>
                  <a:pt x="516071" y="516071"/>
                </a:lnTo>
                <a:lnTo>
                  <a:pt x="0" y="5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7" name="Freeform 7"/>
          <p:cNvSpPr/>
          <p:nvPr/>
        </p:nvSpPr>
        <p:spPr>
          <a:xfrm>
            <a:off x="3509771" y="607153"/>
            <a:ext cx="4564462" cy="1744005"/>
          </a:xfrm>
          <a:custGeom>
            <a:avLst/>
            <a:gdLst/>
            <a:ahLst/>
            <a:cxnLst/>
            <a:rect l="l" t="t" r="r" b="b"/>
            <a:pathLst>
              <a:path w="6846693" h="2616007">
                <a:moveTo>
                  <a:pt x="0" y="0"/>
                </a:moveTo>
                <a:lnTo>
                  <a:pt x="6846693" y="0"/>
                </a:lnTo>
                <a:lnTo>
                  <a:pt x="6846693" y="2616007"/>
                </a:lnTo>
                <a:lnTo>
                  <a:pt x="0" y="2616007"/>
                </a:lnTo>
                <a:lnTo>
                  <a:pt x="0" y="0"/>
                </a:lnTo>
                <a:close/>
              </a:path>
            </a:pathLst>
          </a:custGeom>
          <a:blipFill>
            <a:blip r:embed="rId12"/>
            <a:stretch>
              <a:fillRect/>
            </a:stretch>
          </a:blipFill>
        </p:spPr>
        <p:txBody>
          <a:bodyPr/>
          <a:lstStyle/>
          <a:p>
            <a:endParaRPr lang="en-GB" sz="1200"/>
          </a:p>
        </p:txBody>
      </p:sp>
      <p:sp>
        <p:nvSpPr>
          <p:cNvPr id="8" name="Freeform 8"/>
          <p:cNvSpPr/>
          <p:nvPr/>
        </p:nvSpPr>
        <p:spPr>
          <a:xfrm>
            <a:off x="3731768" y="5420238"/>
            <a:ext cx="305891" cy="305891"/>
          </a:xfrm>
          <a:custGeom>
            <a:avLst/>
            <a:gdLst/>
            <a:ahLst/>
            <a:cxnLst/>
            <a:rect l="l" t="t" r="r" b="b"/>
            <a:pathLst>
              <a:path w="458836" h="458836">
                <a:moveTo>
                  <a:pt x="0" y="0"/>
                </a:moveTo>
                <a:lnTo>
                  <a:pt x="458836" y="0"/>
                </a:lnTo>
                <a:lnTo>
                  <a:pt x="458836" y="458836"/>
                </a:lnTo>
                <a:lnTo>
                  <a:pt x="0" y="4588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a:p>
        </p:txBody>
      </p:sp>
      <p:sp>
        <p:nvSpPr>
          <p:cNvPr id="9" name="TextBox 9"/>
          <p:cNvSpPr txBox="1"/>
          <p:nvPr/>
        </p:nvSpPr>
        <p:spPr>
          <a:xfrm>
            <a:off x="3884714" y="4997032"/>
            <a:ext cx="3518034" cy="222433"/>
          </a:xfrm>
          <a:prstGeom prst="rect">
            <a:avLst/>
          </a:prstGeom>
        </p:spPr>
        <p:txBody>
          <a:bodyPr lIns="0" tIns="0" rIns="0" bIns="0" rtlCol="0" anchor="t">
            <a:spAutoFit/>
          </a:bodyPr>
          <a:lstStyle/>
          <a:p>
            <a:pPr marL="0" lvl="1" algn="ctr">
              <a:lnSpc>
                <a:spcPts val="1903"/>
              </a:lnSpc>
              <a:spcBef>
                <a:spcPct val="0"/>
              </a:spcBef>
            </a:pPr>
            <a:r>
              <a:rPr lang="en-US" sz="1359">
                <a:solidFill>
                  <a:srgbClr val="1F0254"/>
                </a:solidFill>
                <a:latin typeface="Canva Sans"/>
              </a:rPr>
              <a:t>health@omaghforum.org</a:t>
            </a:r>
          </a:p>
        </p:txBody>
      </p:sp>
      <p:sp>
        <p:nvSpPr>
          <p:cNvPr id="10" name="TextBox 10"/>
          <p:cNvSpPr txBox="1"/>
          <p:nvPr/>
        </p:nvSpPr>
        <p:spPr>
          <a:xfrm>
            <a:off x="4580116" y="5818541"/>
            <a:ext cx="6048293" cy="466090"/>
          </a:xfrm>
          <a:prstGeom prst="rect">
            <a:avLst/>
          </a:prstGeom>
        </p:spPr>
        <p:txBody>
          <a:bodyPr lIns="0" tIns="0" rIns="0" bIns="0" rtlCol="0" anchor="t">
            <a:spAutoFit/>
          </a:bodyPr>
          <a:lstStyle/>
          <a:p>
            <a:pPr>
              <a:lnSpc>
                <a:spcPts val="1903"/>
              </a:lnSpc>
            </a:pPr>
            <a:r>
              <a:rPr lang="en-US" sz="1359">
                <a:solidFill>
                  <a:srgbClr val="1F0254"/>
                </a:solidFill>
                <a:latin typeface="Canva Sans"/>
              </a:rPr>
              <a:t>Omagh Community House, 2 Drumragh Avenue, </a:t>
            </a:r>
          </a:p>
          <a:p>
            <a:pPr marL="0" lvl="1">
              <a:lnSpc>
                <a:spcPts val="1903"/>
              </a:lnSpc>
              <a:spcBef>
                <a:spcPct val="0"/>
              </a:spcBef>
            </a:pPr>
            <a:r>
              <a:rPr lang="en-US" sz="1359">
                <a:solidFill>
                  <a:srgbClr val="1F0254"/>
                </a:solidFill>
                <a:latin typeface="Canva Sans"/>
              </a:rPr>
              <a:t>Omagh BT78 1DP</a:t>
            </a:r>
          </a:p>
        </p:txBody>
      </p:sp>
      <p:sp>
        <p:nvSpPr>
          <p:cNvPr id="11" name="TextBox 11"/>
          <p:cNvSpPr txBox="1"/>
          <p:nvPr/>
        </p:nvSpPr>
        <p:spPr>
          <a:xfrm>
            <a:off x="3594188" y="4496770"/>
            <a:ext cx="3248041" cy="222433"/>
          </a:xfrm>
          <a:prstGeom prst="rect">
            <a:avLst/>
          </a:prstGeom>
        </p:spPr>
        <p:txBody>
          <a:bodyPr lIns="0" tIns="0" rIns="0" bIns="0" rtlCol="0" anchor="t">
            <a:spAutoFit/>
          </a:bodyPr>
          <a:lstStyle/>
          <a:p>
            <a:pPr marL="0" lvl="1" algn="ctr">
              <a:lnSpc>
                <a:spcPts val="1903"/>
              </a:lnSpc>
              <a:spcBef>
                <a:spcPct val="0"/>
              </a:spcBef>
            </a:pPr>
            <a:r>
              <a:rPr lang="en-US" sz="1359">
                <a:solidFill>
                  <a:srgbClr val="1F0254"/>
                </a:solidFill>
                <a:latin typeface="Canva Sans"/>
              </a:rPr>
              <a:t>028 8225 1559</a:t>
            </a:r>
          </a:p>
        </p:txBody>
      </p:sp>
      <p:sp>
        <p:nvSpPr>
          <p:cNvPr id="12" name="TextBox 12"/>
          <p:cNvSpPr txBox="1"/>
          <p:nvPr/>
        </p:nvSpPr>
        <p:spPr>
          <a:xfrm>
            <a:off x="3433289" y="3922068"/>
            <a:ext cx="4717426" cy="374654"/>
          </a:xfrm>
          <a:prstGeom prst="rect">
            <a:avLst/>
          </a:prstGeom>
        </p:spPr>
        <p:txBody>
          <a:bodyPr lIns="0" tIns="0" rIns="0" bIns="0" rtlCol="0" anchor="t">
            <a:spAutoFit/>
          </a:bodyPr>
          <a:lstStyle/>
          <a:p>
            <a:pPr marL="0" lvl="1" algn="ctr">
              <a:lnSpc>
                <a:spcPts val="3209"/>
              </a:lnSpc>
              <a:spcBef>
                <a:spcPct val="0"/>
              </a:spcBef>
            </a:pPr>
            <a:r>
              <a:rPr lang="en-US" sz="2292">
                <a:solidFill>
                  <a:srgbClr val="05769F"/>
                </a:solidFill>
                <a:latin typeface="Canva Sans Bold"/>
              </a:rPr>
              <a:t>Connect with us.</a:t>
            </a:r>
          </a:p>
        </p:txBody>
      </p:sp>
      <p:sp>
        <p:nvSpPr>
          <p:cNvPr id="13" name="TextBox 13"/>
          <p:cNvSpPr txBox="1"/>
          <p:nvPr/>
        </p:nvSpPr>
        <p:spPr>
          <a:xfrm>
            <a:off x="3712690" y="5462202"/>
            <a:ext cx="3518034" cy="222433"/>
          </a:xfrm>
          <a:prstGeom prst="rect">
            <a:avLst/>
          </a:prstGeom>
        </p:spPr>
        <p:txBody>
          <a:bodyPr lIns="0" tIns="0" rIns="0" bIns="0" rtlCol="0" anchor="t">
            <a:spAutoFit/>
          </a:bodyPr>
          <a:lstStyle/>
          <a:p>
            <a:pPr marL="0" lvl="1" algn="ctr">
              <a:lnSpc>
                <a:spcPts val="1903"/>
              </a:lnSpc>
              <a:spcBef>
                <a:spcPct val="0"/>
              </a:spcBef>
            </a:pPr>
            <a:r>
              <a:rPr lang="en-US" sz="1359">
                <a:solidFill>
                  <a:srgbClr val="1F0254"/>
                </a:solidFill>
                <a:latin typeface="Canva Sans"/>
              </a:rPr>
              <a:t>Omagh Healthy Living</a:t>
            </a:r>
          </a:p>
        </p:txBody>
      </p:sp>
      <p:sp>
        <p:nvSpPr>
          <p:cNvPr id="14" name="TextBox 14"/>
          <p:cNvSpPr txBox="1"/>
          <p:nvPr/>
        </p:nvSpPr>
        <p:spPr>
          <a:xfrm>
            <a:off x="3302000" y="2577801"/>
            <a:ext cx="4975552" cy="1006238"/>
          </a:xfrm>
          <a:prstGeom prst="rect">
            <a:avLst/>
          </a:prstGeom>
        </p:spPr>
        <p:txBody>
          <a:bodyPr wrap="square" lIns="0" tIns="0" rIns="0" bIns="0" rtlCol="0" anchor="t">
            <a:spAutoFit/>
          </a:bodyPr>
          <a:lstStyle/>
          <a:p>
            <a:pPr algn="ctr">
              <a:lnSpc>
                <a:spcPts val="8587"/>
              </a:lnSpc>
            </a:pPr>
            <a:r>
              <a:rPr lang="en-US" sz="6134" dirty="0">
                <a:solidFill>
                  <a:srgbClr val="002060"/>
                </a:solidFill>
                <a:latin typeface="Canva Sans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65A3CE-307D-431C-B6A6-427E9C8B316E}"/>
              </a:ext>
            </a:extLst>
          </p:cNvPr>
          <p:cNvSpPr/>
          <p:nvPr/>
        </p:nvSpPr>
        <p:spPr>
          <a:xfrm>
            <a:off x="7363465" y="3718696"/>
            <a:ext cx="2113401" cy="2552502"/>
          </a:xfrm>
          <a:prstGeom prst="rect">
            <a:avLst/>
          </a:prstGeom>
          <a:solidFill>
            <a:srgbClr val="EEECE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6C97DE26-044F-46F4-9C1B-36D1F0CF510C}"/>
              </a:ext>
            </a:extLst>
          </p:cNvPr>
          <p:cNvSpPr/>
          <p:nvPr/>
        </p:nvSpPr>
        <p:spPr>
          <a:xfrm>
            <a:off x="9686962" y="3721862"/>
            <a:ext cx="2113401" cy="2552502"/>
          </a:xfrm>
          <a:prstGeom prst="rect">
            <a:avLst/>
          </a:prstGeom>
          <a:solidFill>
            <a:srgbClr val="EEECE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6CF478BC-1D2F-4D81-9D9F-D5198E9028E7}"/>
              </a:ext>
            </a:extLst>
          </p:cNvPr>
          <p:cNvSpPr/>
          <p:nvPr/>
        </p:nvSpPr>
        <p:spPr>
          <a:xfrm>
            <a:off x="5031010" y="3711564"/>
            <a:ext cx="2113401" cy="2552502"/>
          </a:xfrm>
          <a:prstGeom prst="rect">
            <a:avLst/>
          </a:prstGeom>
          <a:solidFill>
            <a:srgbClr val="EEECE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6B51F95A-27F7-46C8-8D58-2040EABC9BF8}"/>
              </a:ext>
            </a:extLst>
          </p:cNvPr>
          <p:cNvSpPr/>
          <p:nvPr/>
        </p:nvSpPr>
        <p:spPr>
          <a:xfrm>
            <a:off x="2734069" y="3699192"/>
            <a:ext cx="2113401" cy="2552502"/>
          </a:xfrm>
          <a:prstGeom prst="rect">
            <a:avLst/>
          </a:prstGeom>
          <a:solidFill>
            <a:srgbClr val="EEECE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ED8E4B7-2070-480F-8307-88B97D3E5EAF}"/>
              </a:ext>
            </a:extLst>
          </p:cNvPr>
          <p:cNvSpPr/>
          <p:nvPr/>
        </p:nvSpPr>
        <p:spPr>
          <a:xfrm>
            <a:off x="431799" y="3713874"/>
            <a:ext cx="2113401" cy="2552502"/>
          </a:xfrm>
          <a:prstGeom prst="rect">
            <a:avLst/>
          </a:prstGeom>
          <a:solidFill>
            <a:srgbClr val="EEECE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ADD763B-3553-4574-AC9B-C682C4B0D059}"/>
              </a:ext>
            </a:extLst>
          </p:cNvPr>
          <p:cNvSpPr>
            <a:spLocks noGrp="1"/>
          </p:cNvSpPr>
          <p:nvPr>
            <p:ph type="title"/>
          </p:nvPr>
        </p:nvSpPr>
        <p:spPr>
          <a:xfrm>
            <a:off x="432000" y="479685"/>
            <a:ext cx="9379783" cy="1211003"/>
          </a:xfrm>
        </p:spPr>
        <p:txBody>
          <a:bodyPr>
            <a:normAutofit fontScale="90000"/>
          </a:bodyPr>
          <a:lstStyle/>
          <a:p>
            <a:r>
              <a:rPr lang="en-GB" sz="2700" dirty="0"/>
              <a:t>Legal Responsibility to implement a Financial Wellbeing Strategy</a:t>
            </a:r>
            <a:br>
              <a:rPr lang="en-GB" b="0" dirty="0"/>
            </a:br>
            <a:r>
              <a:rPr lang="en-GB" sz="2000" dirty="0">
                <a:solidFill>
                  <a:srgbClr val="00A4DE"/>
                </a:solidFill>
              </a:rPr>
              <a:t>Northern Ireland</a:t>
            </a:r>
            <a:br>
              <a:rPr lang="en-GB" b="0" dirty="0"/>
            </a:br>
            <a:endParaRPr lang="en-GB" dirty="0"/>
          </a:p>
        </p:txBody>
      </p:sp>
      <p:sp>
        <p:nvSpPr>
          <p:cNvPr id="5" name="Slide Number Placeholder 4">
            <a:extLst>
              <a:ext uri="{FF2B5EF4-FFF2-40B4-BE49-F238E27FC236}">
                <a16:creationId xmlns:a16="http://schemas.microsoft.com/office/drawing/2014/main" id="{584D35DB-C1B9-4572-AC20-B496C71B8D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sp>
        <p:nvSpPr>
          <p:cNvPr id="42" name="Slide Number Placeholder 3">
            <a:extLst>
              <a:ext uri="{FF2B5EF4-FFF2-40B4-BE49-F238E27FC236}">
                <a16:creationId xmlns:a16="http://schemas.microsoft.com/office/drawing/2014/main" id="{5B6591ED-0873-40A2-B933-2A5B5681E98A}"/>
              </a:ext>
            </a:extLst>
          </p:cNvPr>
          <p:cNvSpPr txBox="1">
            <a:spLocks/>
          </p:cNvSpPr>
          <p:nvPr/>
        </p:nvSpPr>
        <p:spPr>
          <a:xfrm>
            <a:off x="8610600" y="6332400"/>
            <a:ext cx="3170976" cy="365125"/>
          </a:xfrm>
          <a:prstGeom prst="rect">
            <a:avLst/>
          </a:prstGeom>
        </p:spPr>
        <p:txBody>
          <a:bodyPr vert="horz" lIns="0" tIns="0" rIns="0" bIns="0" rtlCol="0" anchor="ctr" anchorCtr="0"/>
          <a:lstStyle>
            <a:defPPr>
              <a:defRPr lang="en-US"/>
            </a:defPPr>
            <a:lvl1pPr marL="0" algn="r" defTabSz="914400" rtl="0" eaLnBrk="1" latinLnBrk="0" hangingPunct="1">
              <a:defRPr sz="12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sp>
        <p:nvSpPr>
          <p:cNvPr id="43" name="Text Placeholder 4">
            <a:extLst>
              <a:ext uri="{FF2B5EF4-FFF2-40B4-BE49-F238E27FC236}">
                <a16:creationId xmlns:a16="http://schemas.microsoft.com/office/drawing/2014/main" id="{421FE1FC-ED4C-47E0-8F04-A27019757D6E}"/>
              </a:ext>
            </a:extLst>
          </p:cNvPr>
          <p:cNvSpPr txBox="1">
            <a:spLocks/>
          </p:cNvSpPr>
          <p:nvPr/>
        </p:nvSpPr>
        <p:spPr>
          <a:xfrm>
            <a:off x="432000" y="2957874"/>
            <a:ext cx="2124000" cy="756000"/>
          </a:xfrm>
          <a:prstGeom prst="rect">
            <a:avLst/>
          </a:prstGeom>
          <a:solidFill>
            <a:srgbClr val="B90C56"/>
          </a:solidFill>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Financial Foundations</a:t>
            </a:r>
          </a:p>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endParaRPr kumimoji="0" lang="en-GB" sz="2200" b="1" i="0" u="none" strike="noStrike" kern="1200" cap="none" spc="0" normalizeH="0" baseline="0" noProof="0">
              <a:ln>
                <a:noFill/>
              </a:ln>
              <a:solidFill>
                <a:prstClr val="white"/>
              </a:solidFill>
              <a:effectLst/>
              <a:uLnTx/>
              <a:uFillTx/>
              <a:latin typeface="Calibri"/>
              <a:ea typeface="+mn-ea"/>
              <a:cs typeface="+mn-cs"/>
            </a:endParaRPr>
          </a:p>
        </p:txBody>
      </p:sp>
      <p:sp>
        <p:nvSpPr>
          <p:cNvPr id="44" name="Text Placeholder 45">
            <a:extLst>
              <a:ext uri="{FF2B5EF4-FFF2-40B4-BE49-F238E27FC236}">
                <a16:creationId xmlns:a16="http://schemas.microsoft.com/office/drawing/2014/main" id="{D679CE4E-F8B8-40A4-9F0A-BC38E0868FFD}"/>
              </a:ext>
            </a:extLst>
          </p:cNvPr>
          <p:cNvSpPr txBox="1">
            <a:spLocks/>
          </p:cNvSpPr>
          <p:nvPr/>
        </p:nvSpPr>
        <p:spPr>
          <a:xfrm>
            <a:off x="2736000" y="2957874"/>
            <a:ext cx="2124000" cy="756000"/>
          </a:xfrm>
          <a:prstGeom prst="rect">
            <a:avLst/>
          </a:prstGeom>
          <a:solidFill>
            <a:srgbClr val="00A4DE"/>
          </a:solidFill>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Nation  </a:t>
            </a:r>
          </a:p>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of Savers</a:t>
            </a:r>
          </a:p>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endParaRPr kumimoji="0" lang="en-GB" sz="2200" b="1" i="0" u="none" strike="noStrike" kern="1200" cap="none" spc="0" normalizeH="0" baseline="0" noProof="0">
              <a:ln>
                <a:noFill/>
              </a:ln>
              <a:solidFill>
                <a:prstClr val="white"/>
              </a:solidFill>
              <a:effectLst/>
              <a:uLnTx/>
              <a:uFillTx/>
              <a:latin typeface="Calibri"/>
              <a:ea typeface="+mn-ea"/>
              <a:cs typeface="+mn-cs"/>
            </a:endParaRPr>
          </a:p>
        </p:txBody>
      </p:sp>
      <p:sp>
        <p:nvSpPr>
          <p:cNvPr id="45" name="Text Placeholder 46">
            <a:extLst>
              <a:ext uri="{FF2B5EF4-FFF2-40B4-BE49-F238E27FC236}">
                <a16:creationId xmlns:a16="http://schemas.microsoft.com/office/drawing/2014/main" id="{4F318F9F-2124-4B63-B2C9-FA4554398F56}"/>
              </a:ext>
            </a:extLst>
          </p:cNvPr>
          <p:cNvSpPr txBox="1">
            <a:spLocks/>
          </p:cNvSpPr>
          <p:nvPr/>
        </p:nvSpPr>
        <p:spPr>
          <a:xfrm>
            <a:off x="5043600" y="2957874"/>
            <a:ext cx="2124000" cy="756000"/>
          </a:xfrm>
          <a:prstGeom prst="rect">
            <a:avLst/>
          </a:prstGeom>
          <a:solidFill>
            <a:srgbClr val="04BCA0"/>
          </a:solidFill>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Credit Counts </a:t>
            </a:r>
          </a:p>
        </p:txBody>
      </p:sp>
      <p:sp>
        <p:nvSpPr>
          <p:cNvPr id="46" name="Text Placeholder 47">
            <a:extLst>
              <a:ext uri="{FF2B5EF4-FFF2-40B4-BE49-F238E27FC236}">
                <a16:creationId xmlns:a16="http://schemas.microsoft.com/office/drawing/2014/main" id="{27CED255-CE06-4FAF-A212-D35D3FFBBD99}"/>
              </a:ext>
            </a:extLst>
          </p:cNvPr>
          <p:cNvSpPr txBox="1">
            <a:spLocks/>
          </p:cNvSpPr>
          <p:nvPr/>
        </p:nvSpPr>
        <p:spPr>
          <a:xfrm>
            <a:off x="7358400" y="2957874"/>
            <a:ext cx="2124000" cy="756000"/>
          </a:xfrm>
          <a:prstGeom prst="rect">
            <a:avLst/>
          </a:prstGeom>
          <a:solidFill>
            <a:srgbClr val="E7620A"/>
          </a:solidFill>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Better Debt Advice</a:t>
            </a:r>
          </a:p>
        </p:txBody>
      </p:sp>
      <p:sp>
        <p:nvSpPr>
          <p:cNvPr id="47" name="Text Placeholder 48">
            <a:extLst>
              <a:ext uri="{FF2B5EF4-FFF2-40B4-BE49-F238E27FC236}">
                <a16:creationId xmlns:a16="http://schemas.microsoft.com/office/drawing/2014/main" id="{FACF186B-CBBC-4E10-8227-A5356419C86D}"/>
              </a:ext>
            </a:extLst>
          </p:cNvPr>
          <p:cNvSpPr txBox="1">
            <a:spLocks/>
          </p:cNvSpPr>
          <p:nvPr/>
        </p:nvSpPr>
        <p:spPr>
          <a:xfrm>
            <a:off x="9666000" y="2957874"/>
            <a:ext cx="2124000" cy="756000"/>
          </a:xfrm>
          <a:prstGeom prst="rect">
            <a:avLst/>
          </a:prstGeom>
          <a:solidFill>
            <a:srgbClr val="770358"/>
          </a:solidFill>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white"/>
                </a:solidFill>
                <a:effectLst/>
                <a:uLnTx/>
                <a:uFillTx/>
                <a:latin typeface="Calibri"/>
                <a:ea typeface="+mn-ea"/>
                <a:cs typeface="+mn-cs"/>
              </a:rPr>
              <a:t>Future Focus</a:t>
            </a:r>
          </a:p>
        </p:txBody>
      </p:sp>
      <p:sp>
        <p:nvSpPr>
          <p:cNvPr id="48" name="Text Placeholder 14">
            <a:extLst>
              <a:ext uri="{FF2B5EF4-FFF2-40B4-BE49-F238E27FC236}">
                <a16:creationId xmlns:a16="http://schemas.microsoft.com/office/drawing/2014/main" id="{9E8AB5D1-2747-45B0-A663-99C712908436}"/>
              </a:ext>
            </a:extLst>
          </p:cNvPr>
          <p:cNvSpPr txBox="1">
            <a:spLocks/>
          </p:cNvSpPr>
          <p:nvPr/>
        </p:nvSpPr>
        <p:spPr>
          <a:xfrm>
            <a:off x="431859" y="3717474"/>
            <a:ext cx="2173881" cy="455732"/>
          </a:xfrm>
          <a:prstGeom prst="rect">
            <a:avLst/>
          </a:prstGeom>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43960"/>
                </a:solidFill>
                <a:effectLst/>
                <a:uLnTx/>
                <a:uFillTx/>
                <a:latin typeface="Calibri"/>
                <a:ea typeface="+mn-ea"/>
                <a:cs typeface="+mn-cs"/>
              </a:rPr>
              <a:t>2030 NATIONAL GOAL </a:t>
            </a:r>
          </a:p>
        </p:txBody>
      </p:sp>
      <p:sp>
        <p:nvSpPr>
          <p:cNvPr id="49" name="Text Placeholder 49">
            <a:extLst>
              <a:ext uri="{FF2B5EF4-FFF2-40B4-BE49-F238E27FC236}">
                <a16:creationId xmlns:a16="http://schemas.microsoft.com/office/drawing/2014/main" id="{C68BE6FC-7501-4E4C-BE8B-84B892D34723}"/>
              </a:ext>
            </a:extLst>
          </p:cNvPr>
          <p:cNvSpPr txBox="1">
            <a:spLocks/>
          </p:cNvSpPr>
          <p:nvPr/>
        </p:nvSpPr>
        <p:spPr>
          <a:xfrm>
            <a:off x="2764615" y="3718696"/>
            <a:ext cx="2124000" cy="415508"/>
          </a:xfrm>
          <a:prstGeom prst="rect">
            <a:avLst/>
          </a:prstGeom>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43960"/>
                </a:solidFill>
                <a:effectLst/>
                <a:uLnTx/>
                <a:uFillTx/>
                <a:latin typeface="Calibri"/>
                <a:ea typeface="+mn-ea"/>
                <a:cs typeface="+mn-cs"/>
              </a:rPr>
              <a:t>2030 NATIONAL GOAL </a:t>
            </a:r>
          </a:p>
        </p:txBody>
      </p:sp>
      <p:sp>
        <p:nvSpPr>
          <p:cNvPr id="51" name="Text Placeholder 51">
            <a:extLst>
              <a:ext uri="{FF2B5EF4-FFF2-40B4-BE49-F238E27FC236}">
                <a16:creationId xmlns:a16="http://schemas.microsoft.com/office/drawing/2014/main" id="{CDC9893C-3B46-493C-92BB-6E840F15A94E}"/>
              </a:ext>
            </a:extLst>
          </p:cNvPr>
          <p:cNvSpPr txBox="1">
            <a:spLocks/>
          </p:cNvSpPr>
          <p:nvPr/>
        </p:nvSpPr>
        <p:spPr>
          <a:xfrm>
            <a:off x="5043600" y="3721862"/>
            <a:ext cx="2124000" cy="404424"/>
          </a:xfrm>
          <a:prstGeom prst="rect">
            <a:avLst/>
          </a:prstGeom>
        </p:spPr>
        <p:txBody>
          <a:bodyPr>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43960"/>
                </a:solidFill>
                <a:effectLst/>
                <a:uLnTx/>
                <a:uFillTx/>
                <a:latin typeface="Calibri"/>
                <a:ea typeface="+mn-ea"/>
                <a:cs typeface="+mn-cs"/>
              </a:rPr>
              <a:t>2030 NATIONAL GOAL</a:t>
            </a:r>
          </a:p>
        </p:txBody>
      </p:sp>
      <p:sp>
        <p:nvSpPr>
          <p:cNvPr id="53" name="Text Placeholder 53">
            <a:extLst>
              <a:ext uri="{FF2B5EF4-FFF2-40B4-BE49-F238E27FC236}">
                <a16:creationId xmlns:a16="http://schemas.microsoft.com/office/drawing/2014/main" id="{7B67343D-3FDC-465E-9C3C-74011FF46C44}"/>
              </a:ext>
            </a:extLst>
          </p:cNvPr>
          <p:cNvSpPr txBox="1">
            <a:spLocks/>
          </p:cNvSpPr>
          <p:nvPr/>
        </p:nvSpPr>
        <p:spPr>
          <a:xfrm>
            <a:off x="7354770" y="3699192"/>
            <a:ext cx="2124000" cy="442488"/>
          </a:xfrm>
          <a:prstGeom prst="rect">
            <a:avLst/>
          </a:prstGeom>
        </p:spPr>
        <p:txBody>
          <a:bodyPr>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43960"/>
                </a:solidFill>
                <a:effectLst/>
                <a:uLnTx/>
                <a:uFillTx/>
                <a:latin typeface="Calibri"/>
                <a:ea typeface="+mn-ea"/>
                <a:cs typeface="+mn-cs"/>
              </a:rPr>
              <a:t>2030 NATIONAL GOAL</a:t>
            </a:r>
          </a:p>
        </p:txBody>
      </p:sp>
      <p:sp>
        <p:nvSpPr>
          <p:cNvPr id="55" name="Text Placeholder 55">
            <a:extLst>
              <a:ext uri="{FF2B5EF4-FFF2-40B4-BE49-F238E27FC236}">
                <a16:creationId xmlns:a16="http://schemas.microsoft.com/office/drawing/2014/main" id="{FAA13554-5D6C-4A65-97D5-9CE98EFFAE1E}"/>
              </a:ext>
            </a:extLst>
          </p:cNvPr>
          <p:cNvSpPr txBox="1">
            <a:spLocks/>
          </p:cNvSpPr>
          <p:nvPr/>
        </p:nvSpPr>
        <p:spPr>
          <a:xfrm>
            <a:off x="9662310" y="3718696"/>
            <a:ext cx="2124000" cy="422984"/>
          </a:xfrm>
          <a:prstGeom prst="rect">
            <a:avLst/>
          </a:prstGeom>
          <a:ln>
            <a:noFill/>
          </a:ln>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43960"/>
                </a:solidFill>
                <a:effectLst/>
                <a:uLnTx/>
                <a:uFillTx/>
                <a:latin typeface="Calibri"/>
                <a:ea typeface="+mn-ea"/>
                <a:cs typeface="+mn-cs"/>
              </a:rPr>
              <a:t>2030 NATIONAL GOAL</a:t>
            </a:r>
          </a:p>
        </p:txBody>
      </p:sp>
      <p:pic>
        <p:nvPicPr>
          <p:cNvPr id="57" name="Picture 56" descr="A picture containing drawing&#10;&#10;Description automatically generated">
            <a:extLst>
              <a:ext uri="{FF2B5EF4-FFF2-40B4-BE49-F238E27FC236}">
                <a16:creationId xmlns:a16="http://schemas.microsoft.com/office/drawing/2014/main" id="{96935E57-F7BE-45C2-A089-75D2D3E90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053256" y="4223920"/>
            <a:ext cx="303277" cy="303277"/>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84449E78-F171-40A0-B6D4-DD2477E57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608" y="4217211"/>
            <a:ext cx="303277" cy="303277"/>
          </a:xfrm>
          <a:prstGeom prst="rect">
            <a:avLst/>
          </a:prstGeom>
        </p:spPr>
      </p:pic>
      <p:pic>
        <p:nvPicPr>
          <p:cNvPr id="59" name="Picture 58" descr="A picture containing drawing&#10;&#10;Description automatically generated">
            <a:extLst>
              <a:ext uri="{FF2B5EF4-FFF2-40B4-BE49-F238E27FC236}">
                <a16:creationId xmlns:a16="http://schemas.microsoft.com/office/drawing/2014/main" id="{A5ACBA2D-A460-4EB9-B239-3D8AFF7BB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623142">
            <a:off x="6687088" y="4217210"/>
            <a:ext cx="303277" cy="303277"/>
          </a:xfrm>
          <a:prstGeom prst="rect">
            <a:avLst/>
          </a:prstGeom>
        </p:spPr>
      </p:pic>
      <p:pic>
        <p:nvPicPr>
          <p:cNvPr id="60" name="Picture Placeholder 8" descr="A person sitting at a table in front of a window&#10;&#10;Description automatically generated">
            <a:extLst>
              <a:ext uri="{FF2B5EF4-FFF2-40B4-BE49-F238E27FC236}">
                <a16:creationId xmlns:a16="http://schemas.microsoft.com/office/drawing/2014/main" id="{3616AE93-B239-467E-A9EB-172933F526F3}"/>
              </a:ext>
            </a:extLst>
          </p:cNvPr>
          <p:cNvPicPr>
            <a:picLocks noChangeAspect="1"/>
          </p:cNvPicPr>
          <p:nvPr/>
        </p:nvPicPr>
        <p:blipFill rotWithShape="1">
          <a:blip r:embed="rId6">
            <a:extLst>
              <a:ext uri="{28A0092B-C50C-407E-A947-70E740481C1C}">
                <a14:useLocalDpi xmlns:a14="http://schemas.microsoft.com/office/drawing/2010/main" val="0"/>
              </a:ext>
            </a:extLst>
          </a:blip>
          <a:srcRect l="-171" t="19595" r="171" b="10805"/>
          <a:stretch/>
        </p:blipFill>
        <p:spPr>
          <a:xfrm>
            <a:off x="432000" y="1967874"/>
            <a:ext cx="2124000" cy="986400"/>
          </a:xfrm>
          <a:prstGeom prst="rect">
            <a:avLst/>
          </a:prstGeom>
        </p:spPr>
      </p:pic>
      <p:pic>
        <p:nvPicPr>
          <p:cNvPr id="61" name="Picture Placeholder 12" descr="A person walking down a city street&#10;&#10;Description automatically generated">
            <a:extLst>
              <a:ext uri="{FF2B5EF4-FFF2-40B4-BE49-F238E27FC236}">
                <a16:creationId xmlns:a16="http://schemas.microsoft.com/office/drawing/2014/main" id="{47E0AAA0-7EDE-4598-A264-177B469335A3}"/>
              </a:ext>
            </a:extLst>
          </p:cNvPr>
          <p:cNvPicPr>
            <a:picLocks noChangeAspect="1"/>
          </p:cNvPicPr>
          <p:nvPr/>
        </p:nvPicPr>
        <p:blipFill rotWithShape="1">
          <a:blip r:embed="rId7">
            <a:extLst>
              <a:ext uri="{28A0092B-C50C-407E-A947-70E740481C1C}">
                <a14:useLocalDpi xmlns:a14="http://schemas.microsoft.com/office/drawing/2010/main" val="0"/>
              </a:ext>
            </a:extLst>
          </a:blip>
          <a:srcRect l="-508" t="20361" r="508" b="10039"/>
          <a:stretch/>
        </p:blipFill>
        <p:spPr>
          <a:xfrm>
            <a:off x="2736000" y="1967874"/>
            <a:ext cx="2124000" cy="986400"/>
          </a:xfrm>
          <a:prstGeom prst="rect">
            <a:avLst/>
          </a:prstGeom>
        </p:spPr>
      </p:pic>
      <p:pic>
        <p:nvPicPr>
          <p:cNvPr id="62" name="Picture Placeholder 18" descr="A person standing in a kitchen&#10;&#10;Description automatically generated">
            <a:extLst>
              <a:ext uri="{FF2B5EF4-FFF2-40B4-BE49-F238E27FC236}">
                <a16:creationId xmlns:a16="http://schemas.microsoft.com/office/drawing/2014/main" id="{6103A6F1-A31B-4A0B-A4CB-220E1C2CC590}"/>
              </a:ext>
            </a:extLst>
          </p:cNvPr>
          <p:cNvPicPr>
            <a:picLocks noChangeAspect="1"/>
          </p:cNvPicPr>
          <p:nvPr/>
        </p:nvPicPr>
        <p:blipFill rotWithShape="1">
          <a:blip r:embed="rId8">
            <a:extLst>
              <a:ext uri="{28A0092B-C50C-407E-A947-70E740481C1C}">
                <a14:useLocalDpi xmlns:a14="http://schemas.microsoft.com/office/drawing/2010/main" val="0"/>
              </a:ext>
            </a:extLst>
          </a:blip>
          <a:srcRect l="-312" t="4998" r="8164" b="30866"/>
          <a:stretch/>
        </p:blipFill>
        <p:spPr>
          <a:xfrm>
            <a:off x="5043600" y="1967874"/>
            <a:ext cx="2124000" cy="986400"/>
          </a:xfrm>
          <a:prstGeom prst="rect">
            <a:avLst/>
          </a:prstGeom>
        </p:spPr>
      </p:pic>
      <p:pic>
        <p:nvPicPr>
          <p:cNvPr id="63" name="Picture Placeholder 22" descr="A person holding a dog&#10;&#10;Description automatically generated">
            <a:extLst>
              <a:ext uri="{FF2B5EF4-FFF2-40B4-BE49-F238E27FC236}">
                <a16:creationId xmlns:a16="http://schemas.microsoft.com/office/drawing/2014/main" id="{F075B2E5-1BC8-4A73-8281-D7C795556A8F}"/>
              </a:ext>
            </a:extLst>
          </p:cNvPr>
          <p:cNvPicPr>
            <a:picLocks noChangeAspect="1"/>
          </p:cNvPicPr>
          <p:nvPr/>
        </p:nvPicPr>
        <p:blipFill rotWithShape="1">
          <a:blip r:embed="rId9">
            <a:extLst>
              <a:ext uri="{28A0092B-C50C-407E-A947-70E740481C1C}">
                <a14:useLocalDpi xmlns:a14="http://schemas.microsoft.com/office/drawing/2010/main" val="0"/>
              </a:ext>
            </a:extLst>
          </a:blip>
          <a:srcRect t="19377" r="4994" b="14383"/>
          <a:stretch/>
        </p:blipFill>
        <p:spPr>
          <a:xfrm>
            <a:off x="7358400" y="1967874"/>
            <a:ext cx="2124000" cy="986400"/>
          </a:xfrm>
          <a:prstGeom prst="rect">
            <a:avLst/>
          </a:prstGeom>
        </p:spPr>
      </p:pic>
      <p:pic>
        <p:nvPicPr>
          <p:cNvPr id="64" name="Picture Placeholder 28" descr="A person standing in front of a computer&#10;&#10;Description automatically generated">
            <a:extLst>
              <a:ext uri="{FF2B5EF4-FFF2-40B4-BE49-F238E27FC236}">
                <a16:creationId xmlns:a16="http://schemas.microsoft.com/office/drawing/2014/main" id="{2F7772A5-6F78-4213-A17C-FC060205616D}"/>
              </a:ext>
            </a:extLst>
          </p:cNvPr>
          <p:cNvPicPr>
            <a:picLocks noChangeAspect="1"/>
          </p:cNvPicPr>
          <p:nvPr/>
        </p:nvPicPr>
        <p:blipFill rotWithShape="1">
          <a:blip r:embed="rId10">
            <a:extLst>
              <a:ext uri="{28A0092B-C50C-407E-A947-70E740481C1C}">
                <a14:useLocalDpi xmlns:a14="http://schemas.microsoft.com/office/drawing/2010/main" val="0"/>
              </a:ext>
            </a:extLst>
          </a:blip>
          <a:srcRect t="5076" b="25324"/>
          <a:stretch/>
        </p:blipFill>
        <p:spPr>
          <a:xfrm>
            <a:off x="9666000" y="1967874"/>
            <a:ext cx="2124000" cy="986400"/>
          </a:xfrm>
          <a:prstGeom prst="rect">
            <a:avLst/>
          </a:prstGeom>
        </p:spPr>
      </p:pic>
      <p:cxnSp>
        <p:nvCxnSpPr>
          <p:cNvPr id="65" name="Straight Connector 64">
            <a:extLst>
              <a:ext uri="{FF2B5EF4-FFF2-40B4-BE49-F238E27FC236}">
                <a16:creationId xmlns:a16="http://schemas.microsoft.com/office/drawing/2014/main" id="{FF5E4F27-456A-414F-A51C-5299FAE9E9F4}"/>
              </a:ext>
            </a:extLst>
          </p:cNvPr>
          <p:cNvCxnSpPr/>
          <p:nvPr/>
        </p:nvCxnSpPr>
        <p:spPr>
          <a:xfrm>
            <a:off x="5177518" y="4109529"/>
            <a:ext cx="1856044" cy="0"/>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Picture 65" descr="A picture containing drawing&#10;&#10;Description automatically generated">
            <a:extLst>
              <a:ext uri="{FF2B5EF4-FFF2-40B4-BE49-F238E27FC236}">
                <a16:creationId xmlns:a16="http://schemas.microsoft.com/office/drawing/2014/main" id="{8F1E73F6-0624-43B1-B486-62F50AE361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6075" y="4217211"/>
            <a:ext cx="301753" cy="303277"/>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BFF2E70A-8DF6-40E5-8EB9-BD1E7B710F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1964" y="4225302"/>
            <a:ext cx="303277" cy="303277"/>
          </a:xfrm>
          <a:prstGeom prst="rect">
            <a:avLst/>
          </a:prstGeom>
        </p:spPr>
      </p:pic>
      <p:cxnSp>
        <p:nvCxnSpPr>
          <p:cNvPr id="77" name="Straight Connector 76">
            <a:extLst>
              <a:ext uri="{FF2B5EF4-FFF2-40B4-BE49-F238E27FC236}">
                <a16:creationId xmlns:a16="http://schemas.microsoft.com/office/drawing/2014/main" id="{AC2B0C8B-1DAE-49C7-8271-3C2C9C08CAAE}"/>
              </a:ext>
            </a:extLst>
          </p:cNvPr>
          <p:cNvCxnSpPr/>
          <p:nvPr/>
        </p:nvCxnSpPr>
        <p:spPr>
          <a:xfrm>
            <a:off x="9811784" y="4102719"/>
            <a:ext cx="1856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F35D0C9-5BB3-406C-8B5C-43AF7352E7D4}"/>
              </a:ext>
            </a:extLst>
          </p:cNvPr>
          <p:cNvCxnSpPr/>
          <p:nvPr/>
        </p:nvCxnSpPr>
        <p:spPr>
          <a:xfrm>
            <a:off x="549841" y="4094429"/>
            <a:ext cx="1856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B17940F-4596-45D3-A89E-C48DD156493A}"/>
              </a:ext>
            </a:extLst>
          </p:cNvPr>
          <p:cNvCxnSpPr/>
          <p:nvPr/>
        </p:nvCxnSpPr>
        <p:spPr>
          <a:xfrm>
            <a:off x="7500489" y="4102719"/>
            <a:ext cx="1856044" cy="0"/>
          </a:xfrm>
          <a:prstGeom prst="line">
            <a:avLst/>
          </a:prstGeom>
          <a:ln>
            <a:solidFill>
              <a:srgbClr val="00A4DE"/>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91F51F-BB87-4DC1-97E0-AEBB4C6345A9}"/>
              </a:ext>
            </a:extLst>
          </p:cNvPr>
          <p:cNvCxnSpPr/>
          <p:nvPr/>
        </p:nvCxnSpPr>
        <p:spPr>
          <a:xfrm>
            <a:off x="2879197" y="4094429"/>
            <a:ext cx="1856044" cy="0"/>
          </a:xfrm>
          <a:prstGeom prst="line">
            <a:avLst/>
          </a:prstGeom>
          <a:ln>
            <a:solidFill>
              <a:srgbClr val="00A4DE"/>
            </a:solidFill>
          </a:ln>
        </p:spPr>
        <p:style>
          <a:lnRef idx="1">
            <a:schemeClr val="accent1"/>
          </a:lnRef>
          <a:fillRef idx="0">
            <a:schemeClr val="accent1"/>
          </a:fillRef>
          <a:effectRef idx="0">
            <a:schemeClr val="accent1"/>
          </a:effectRef>
          <a:fontRef idx="minor">
            <a:schemeClr val="tx1"/>
          </a:fontRef>
        </p:style>
      </p:cxnSp>
      <p:sp>
        <p:nvSpPr>
          <p:cNvPr id="68" name="Text Placeholder 15">
            <a:extLst>
              <a:ext uri="{FF2B5EF4-FFF2-40B4-BE49-F238E27FC236}">
                <a16:creationId xmlns:a16="http://schemas.microsoft.com/office/drawing/2014/main" id="{1B6EF2C1-4FA0-447E-89D2-642DA5EA6570}"/>
              </a:ext>
            </a:extLst>
          </p:cNvPr>
          <p:cNvSpPr txBox="1">
            <a:spLocks/>
          </p:cNvSpPr>
          <p:nvPr/>
        </p:nvSpPr>
        <p:spPr>
          <a:xfrm>
            <a:off x="421673" y="4219388"/>
            <a:ext cx="2203679" cy="2087639"/>
          </a:xfrm>
          <a:prstGeom prst="rect">
            <a:avLst/>
          </a:prstGeom>
        </p:spPr>
        <p:txBody>
          <a:bodyPr>
            <a:normAutofit fontScale="25000" lnSpcReduction="20000"/>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2800" b="1" i="0" u="none" strike="noStrike" kern="1200" cap="none" spc="0" normalizeH="0" baseline="0" noProof="0" dirty="0">
                <a:ln>
                  <a:noFill/>
                </a:ln>
                <a:solidFill>
                  <a:srgbClr val="143960"/>
                </a:solidFill>
                <a:effectLst/>
                <a:uLnTx/>
                <a:uFillTx/>
                <a:latin typeface="Calibri"/>
                <a:ea typeface="+mn-ea"/>
                <a:cs typeface="+mn-cs"/>
              </a:rPr>
              <a:t>60,000 </a:t>
            </a: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8000" b="1" i="0" u="none" strike="noStrike" kern="1200" cap="none" spc="0" normalizeH="0" baseline="0" noProof="0" dirty="0">
                <a:ln>
                  <a:noFill/>
                </a:ln>
                <a:solidFill>
                  <a:srgbClr val="143960"/>
                </a:solidFill>
                <a:effectLst/>
                <a:uLnTx/>
                <a:uFillTx/>
                <a:latin typeface="Calibri"/>
                <a:ea typeface="+mn-ea"/>
                <a:cs typeface="+mn-cs"/>
              </a:rPr>
              <a:t>more</a:t>
            </a:r>
            <a:r>
              <a:rPr kumimoji="0" lang="en-GB" sz="8000" b="0" i="0" u="none" strike="noStrike" kern="1200" cap="none" spc="0" normalizeH="0" baseline="0" noProof="0" dirty="0">
                <a:ln>
                  <a:noFill/>
                </a:ln>
                <a:solidFill>
                  <a:srgbClr val="143960"/>
                </a:solidFill>
                <a:effectLst/>
                <a:uLnTx/>
                <a:uFillTx/>
                <a:latin typeface="Calibri"/>
                <a:ea typeface="+mn-ea"/>
                <a:cs typeface="+mn-cs"/>
              </a:rPr>
              <a:t> </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8000" b="0" i="0" u="none" strike="noStrike" kern="1200" cap="none" spc="0" normalizeH="0" baseline="0" noProof="0" dirty="0">
                <a:ln>
                  <a:noFill/>
                </a:ln>
                <a:solidFill>
                  <a:srgbClr val="143960"/>
                </a:solidFill>
                <a:effectLst/>
                <a:uLnTx/>
                <a:uFillTx/>
                <a:latin typeface="Calibri"/>
                <a:ea typeface="+mn-ea"/>
                <a:cs typeface="+mn-cs"/>
              </a:rPr>
              <a:t>(up from 155,000) </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5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children and young </a:t>
            </a:r>
            <a:br>
              <a:rPr kumimoji="0" lang="en-GB" sz="5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br>
            <a:r>
              <a:rPr kumimoji="0" lang="en-GB" sz="5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people getting a </a:t>
            </a:r>
            <a:br>
              <a:rPr kumimoji="0" lang="en-GB" sz="5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br>
            <a:r>
              <a:rPr kumimoji="0" lang="en-GB" sz="5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meaningful financial education.</a:t>
            </a:r>
          </a:p>
        </p:txBody>
      </p:sp>
      <p:sp>
        <p:nvSpPr>
          <p:cNvPr id="70" name="Text Placeholder 50">
            <a:extLst>
              <a:ext uri="{FF2B5EF4-FFF2-40B4-BE49-F238E27FC236}">
                <a16:creationId xmlns:a16="http://schemas.microsoft.com/office/drawing/2014/main" id="{BDB041F0-4592-4B5D-B321-1CCDAD94DA5D}"/>
              </a:ext>
            </a:extLst>
          </p:cNvPr>
          <p:cNvSpPr txBox="1">
            <a:spLocks/>
          </p:cNvSpPr>
          <p:nvPr/>
        </p:nvSpPr>
        <p:spPr>
          <a:xfrm>
            <a:off x="2745751" y="4132679"/>
            <a:ext cx="2124000" cy="2119009"/>
          </a:xfrm>
          <a:prstGeom prst="rect">
            <a:avLst/>
          </a:prstGeom>
        </p:spPr>
        <p:txBody>
          <a:bodyPr>
            <a:normAutofit fontScale="47500" lnSpcReduction="20000"/>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6700" b="1" i="0" u="none" strike="noStrike" kern="1200" cap="none" spc="0" normalizeH="0" baseline="0" noProof="0">
                <a:ln>
                  <a:noFill/>
                </a:ln>
                <a:solidFill>
                  <a:srgbClr val="143960"/>
                </a:solidFill>
                <a:effectLst/>
                <a:uLnTx/>
                <a:uFillTx/>
                <a:latin typeface="Calibri"/>
                <a:ea typeface="+mn-ea"/>
                <a:cs typeface="+mn-cs"/>
              </a:rPr>
              <a:t>35,000 </a:t>
            </a: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4200" b="1" i="0" u="none" strike="noStrike" kern="1200" cap="none" spc="0" normalizeH="0" baseline="0" noProof="0">
                <a:ln>
                  <a:noFill/>
                </a:ln>
                <a:solidFill>
                  <a:srgbClr val="143960"/>
                </a:solidFill>
                <a:effectLst/>
                <a:uLnTx/>
                <a:uFillTx/>
                <a:latin typeface="Calibri"/>
                <a:ea typeface="+mn-ea"/>
                <a:cs typeface="+mn-cs"/>
              </a:rPr>
              <a:t>more</a:t>
            </a:r>
            <a:r>
              <a:rPr kumimoji="0" lang="en-GB" sz="4200" b="0" i="0" u="none" strike="noStrike" kern="1200" cap="none" spc="0" normalizeH="0" baseline="0" noProof="0">
                <a:ln>
                  <a:noFill/>
                </a:ln>
                <a:solidFill>
                  <a:srgbClr val="143960"/>
                </a:solidFill>
                <a:effectLst/>
                <a:uLnTx/>
                <a:uFillTx/>
                <a:latin typeface="Calibri"/>
                <a:ea typeface="+mn-ea"/>
                <a:cs typeface="+mn-cs"/>
              </a:rPr>
              <a:t> </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4200" b="0" i="0" u="none" strike="noStrike" kern="1200" cap="none" spc="0" normalizeH="0" baseline="0" noProof="0">
                <a:ln>
                  <a:noFill/>
                </a:ln>
                <a:solidFill>
                  <a:srgbClr val="143960"/>
                </a:solidFill>
                <a:effectLst/>
                <a:uLnTx/>
                <a:uFillTx/>
                <a:latin typeface="Calibri"/>
                <a:ea typeface="+mn-ea"/>
                <a:cs typeface="+mn-cs"/>
              </a:rPr>
              <a:t>(up from 254,000)</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2900" b="0" i="0" u="none" strike="noStrike" kern="1200" cap="none" spc="0" normalizeH="0" baseline="0" noProof="0">
                <a:ln>
                  <a:noFill/>
                </a:ln>
                <a:solidFill>
                  <a:prstClr val="black">
                    <a:lumMod val="85000"/>
                    <a:lumOff val="15000"/>
                  </a:prstClr>
                </a:solidFill>
                <a:effectLst/>
                <a:uLnTx/>
                <a:uFillTx/>
                <a:latin typeface="Calibri"/>
                <a:ea typeface="+mn-ea"/>
                <a:cs typeface="+mn-cs"/>
              </a:rPr>
              <a:t>working- age ‘struggling’ and ‘squeezed’ people saving regularly.</a:t>
            </a:r>
          </a:p>
        </p:txBody>
      </p:sp>
      <p:sp>
        <p:nvSpPr>
          <p:cNvPr id="72" name="Text Placeholder 52">
            <a:extLst>
              <a:ext uri="{FF2B5EF4-FFF2-40B4-BE49-F238E27FC236}">
                <a16:creationId xmlns:a16="http://schemas.microsoft.com/office/drawing/2014/main" id="{B498D25B-CCF5-47F9-86AD-ACC228F67E9E}"/>
              </a:ext>
            </a:extLst>
          </p:cNvPr>
          <p:cNvSpPr txBox="1">
            <a:spLocks/>
          </p:cNvSpPr>
          <p:nvPr/>
        </p:nvSpPr>
        <p:spPr>
          <a:xfrm>
            <a:off x="5063213" y="4102352"/>
            <a:ext cx="2124000" cy="1872000"/>
          </a:xfrm>
          <a:prstGeom prst="rect">
            <a:avLst/>
          </a:prstGeom>
        </p:spPr>
        <p:txBody>
          <a:bodyPr>
            <a:normAutofit fontScale="92500" lnSpcReduction="10000"/>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3500" b="1" i="0" u="none" strike="noStrike" kern="1200" cap="none" spc="0" normalizeH="0" baseline="0" noProof="0">
                <a:ln>
                  <a:noFill/>
                </a:ln>
                <a:solidFill>
                  <a:srgbClr val="143960"/>
                </a:solidFill>
                <a:effectLst/>
                <a:uLnTx/>
                <a:uFillTx/>
                <a:latin typeface="Calibri"/>
                <a:ea typeface="+mn-ea"/>
                <a:cs typeface="+mn-cs"/>
              </a:rPr>
              <a:t>37,000 </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143960"/>
                </a:solidFill>
                <a:effectLst/>
                <a:uLnTx/>
                <a:uFillTx/>
                <a:latin typeface="Calibri"/>
                <a:ea typeface="+mn-ea"/>
                <a:cs typeface="+mn-cs"/>
              </a:rPr>
              <a:t>fewer</a:t>
            </a:r>
            <a:r>
              <a:rPr kumimoji="0" lang="en-GB" sz="2200" b="0" i="0" u="none" strike="noStrike" kern="1200" cap="none" spc="0" normalizeH="0" baseline="0" noProof="0">
                <a:ln>
                  <a:noFill/>
                </a:ln>
                <a:solidFill>
                  <a:srgbClr val="143960"/>
                </a:solidFill>
                <a:effectLst/>
                <a:uLnTx/>
                <a:uFillTx/>
                <a:latin typeface="Calibri"/>
                <a:ea typeface="+mn-ea"/>
                <a:cs typeface="+mn-cs"/>
              </a:rPr>
              <a:t> </a:t>
            </a:r>
          </a:p>
          <a:p>
            <a:pPr marL="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2200" b="0" i="0" u="none" strike="noStrike" kern="1200" cap="none" spc="0" normalizeH="0" baseline="0" noProof="0">
                <a:ln>
                  <a:noFill/>
                </a:ln>
                <a:solidFill>
                  <a:srgbClr val="143960"/>
                </a:solidFill>
                <a:effectLst/>
                <a:uLnTx/>
                <a:uFillTx/>
                <a:latin typeface="Calibri"/>
                <a:ea typeface="+mn-ea"/>
                <a:cs typeface="+mn-cs"/>
              </a:rPr>
              <a:t>(down from 164,000)</a:t>
            </a:r>
          </a:p>
          <a:p>
            <a:pPr marL="0" marR="0" lvl="2"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500" b="0" i="0" u="none" strike="noStrike" kern="1200" cap="none" spc="0" normalizeH="0" baseline="0" noProof="0">
                <a:ln>
                  <a:noFill/>
                </a:ln>
                <a:solidFill>
                  <a:prstClr val="black">
                    <a:lumMod val="85000"/>
                    <a:lumOff val="15000"/>
                  </a:prstClr>
                </a:solidFill>
                <a:effectLst/>
                <a:uLnTx/>
                <a:uFillTx/>
                <a:latin typeface="Calibri"/>
                <a:ea typeface="+mn-ea"/>
                <a:cs typeface="+mn-cs"/>
              </a:rPr>
              <a:t>people often using credit to buy food or pay bills.</a:t>
            </a:r>
          </a:p>
        </p:txBody>
      </p:sp>
      <p:sp>
        <p:nvSpPr>
          <p:cNvPr id="74" name="Text Placeholder 54">
            <a:extLst>
              <a:ext uri="{FF2B5EF4-FFF2-40B4-BE49-F238E27FC236}">
                <a16:creationId xmlns:a16="http://schemas.microsoft.com/office/drawing/2014/main" id="{83BC85CB-1F53-4811-9C37-78713657ABFD}"/>
              </a:ext>
            </a:extLst>
          </p:cNvPr>
          <p:cNvSpPr txBox="1">
            <a:spLocks/>
          </p:cNvSpPr>
          <p:nvPr/>
        </p:nvSpPr>
        <p:spPr>
          <a:xfrm>
            <a:off x="7351051" y="4109529"/>
            <a:ext cx="2124000" cy="1872000"/>
          </a:xfrm>
          <a:prstGeom prst="rect">
            <a:avLst/>
          </a:prstGeom>
        </p:spPr>
        <p:txBody>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143960"/>
                </a:solidFill>
                <a:effectLst/>
                <a:uLnTx/>
                <a:uFillTx/>
                <a:latin typeface="Calibri"/>
                <a:ea typeface="+mn-ea"/>
                <a:cs typeface="+mn-cs"/>
              </a:rPr>
              <a:t>35,000</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143960"/>
                </a:solidFill>
                <a:effectLst/>
                <a:uLnTx/>
                <a:uFillTx/>
                <a:latin typeface="Calibri"/>
                <a:ea typeface="+mn-ea"/>
                <a:cs typeface="+mn-cs"/>
              </a:rPr>
              <a:t>more</a:t>
            </a:r>
            <a:r>
              <a:rPr kumimoji="0" lang="en-GB" sz="2000" b="0" i="0" u="none" strike="noStrike" kern="1200" cap="none" spc="0" normalizeH="0" baseline="0" noProof="0">
                <a:ln>
                  <a:noFill/>
                </a:ln>
                <a:solidFill>
                  <a:srgbClr val="143960"/>
                </a:solidFill>
                <a:effectLst/>
                <a:uLnTx/>
                <a:uFillTx/>
                <a:latin typeface="Calibri"/>
                <a:ea typeface="+mn-ea"/>
                <a:cs typeface="+mn-cs"/>
              </a:rPr>
              <a:t> </a:t>
            </a:r>
          </a:p>
          <a:p>
            <a:pPr marL="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143960"/>
                </a:solidFill>
                <a:effectLst/>
                <a:uLnTx/>
                <a:uFillTx/>
                <a:latin typeface="Calibri"/>
                <a:ea typeface="+mn-ea"/>
                <a:cs typeface="+mn-cs"/>
              </a:rPr>
              <a:t>(up from 30,000)</a:t>
            </a:r>
          </a:p>
          <a:p>
            <a:pPr marL="0" marR="0" lvl="2"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prstClr val="black">
                    <a:lumMod val="85000"/>
                    <a:lumOff val="15000"/>
                  </a:prstClr>
                </a:solidFill>
                <a:effectLst/>
                <a:uLnTx/>
                <a:uFillTx/>
                <a:latin typeface="Calibri"/>
                <a:ea typeface="+mn-ea"/>
                <a:cs typeface="+mn-cs"/>
              </a:rPr>
              <a:t>people accessing debt advice.</a:t>
            </a:r>
          </a:p>
        </p:txBody>
      </p:sp>
      <p:sp>
        <p:nvSpPr>
          <p:cNvPr id="76" name="Text Placeholder 56">
            <a:extLst>
              <a:ext uri="{FF2B5EF4-FFF2-40B4-BE49-F238E27FC236}">
                <a16:creationId xmlns:a16="http://schemas.microsoft.com/office/drawing/2014/main" id="{2141A365-6F1B-41D7-A52B-4C4D27192C5B}"/>
              </a:ext>
            </a:extLst>
          </p:cNvPr>
          <p:cNvSpPr txBox="1">
            <a:spLocks/>
          </p:cNvSpPr>
          <p:nvPr/>
        </p:nvSpPr>
        <p:spPr>
          <a:xfrm>
            <a:off x="9646327" y="4132680"/>
            <a:ext cx="2124000" cy="1872000"/>
          </a:xfrm>
          <a:prstGeom prst="rect">
            <a:avLst/>
          </a:prstGeom>
        </p:spPr>
        <p:txBody>
          <a:bodyPr>
            <a:normAutofit fontScale="70000" lnSpcReduction="20000"/>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3800" b="1" i="0" u="none" strike="noStrike" kern="1200" cap="none" spc="0" normalizeH="0" baseline="0" noProof="0">
                <a:ln>
                  <a:noFill/>
                </a:ln>
                <a:solidFill>
                  <a:srgbClr val="143960"/>
                </a:solidFill>
                <a:effectLst/>
                <a:uLnTx/>
                <a:uFillTx/>
                <a:latin typeface="Calibri"/>
                <a:ea typeface="+mn-ea"/>
                <a:cs typeface="+mn-cs"/>
              </a:rPr>
              <a:t>120,000 </a:t>
            </a: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143960"/>
                </a:solidFill>
                <a:effectLst/>
                <a:uLnTx/>
                <a:uFillTx/>
                <a:latin typeface="Calibri"/>
                <a:ea typeface="+mn-ea"/>
                <a:cs typeface="+mn-cs"/>
              </a:rPr>
              <a:t>more</a:t>
            </a: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43960"/>
                </a:solidFill>
                <a:effectLst/>
                <a:uLnTx/>
                <a:uFillTx/>
                <a:latin typeface="Calibri"/>
                <a:ea typeface="+mn-ea"/>
                <a:cs typeface="+mn-cs"/>
              </a:rPr>
              <a:t>(up from 560,000) </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lumMod val="85000"/>
                    <a:lumOff val="15000"/>
                  </a:prstClr>
                </a:solidFill>
                <a:effectLst/>
                <a:uLnTx/>
                <a:uFillTx/>
                <a:latin typeface="Calibri"/>
                <a:ea typeface="+mn-ea"/>
                <a:cs typeface="+mn-cs"/>
              </a:rPr>
              <a:t>people understanding enough to plan for, and in, later life.</a:t>
            </a:r>
          </a:p>
          <a:p>
            <a:pPr marL="0" marR="0" lvl="0" indent="0" algn="l" defTabSz="914400" rtl="0" eaLnBrk="1" fontAlgn="auto" latinLnBrk="0" hangingPunct="1">
              <a:lnSpc>
                <a:spcPts val="216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1439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C0BE5739-7A98-4D4B-8591-6915D24C8CEF}"/>
              </a:ext>
            </a:extLst>
          </p:cNvPr>
          <p:cNvSpPr txBox="1"/>
          <p:nvPr/>
        </p:nvSpPr>
        <p:spPr>
          <a:xfrm>
            <a:off x="10810115" y="6512996"/>
            <a:ext cx="108395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OECD G20 rankings</a:t>
            </a:r>
          </a:p>
        </p:txBody>
      </p:sp>
    </p:spTree>
    <p:extLst>
      <p:ext uri="{BB962C8B-B14F-4D97-AF65-F5344CB8AC3E}">
        <p14:creationId xmlns:p14="http://schemas.microsoft.com/office/powerpoint/2010/main" val="108975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12202175" cy="2021488"/>
            <a:chOff x="-1" y="-29768"/>
            <a:chExt cx="12202175" cy="1519356"/>
          </a:xfrm>
        </p:grpSpPr>
        <p:sp>
          <p:nvSpPr>
            <p:cNvPr id="17" name="Rectangle 16">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6ACC59C6-6706-E008-BCB8-CF0B430DB763}"/>
              </a:ext>
            </a:extLst>
          </p:cNvPr>
          <p:cNvSpPr>
            <a:spLocks noGrp="1"/>
          </p:cNvSpPr>
          <p:nvPr>
            <p:ph type="title"/>
          </p:nvPr>
        </p:nvSpPr>
        <p:spPr>
          <a:xfrm>
            <a:off x="1611630" y="5167418"/>
            <a:ext cx="8949690" cy="702264"/>
          </a:xfrm>
        </p:spPr>
        <p:txBody>
          <a:bodyPr vert="horz" lIns="91440" tIns="45720" rIns="91440" bIns="45720" rtlCol="0" anchor="b">
            <a:noAutofit/>
          </a:bodyPr>
          <a:lstStyle/>
          <a:p>
            <a:pPr algn="ctr"/>
            <a:r>
              <a:rPr lang="en-US" sz="7200" dirty="0">
                <a:solidFill>
                  <a:srgbClr val="FFFFFF"/>
                </a:solidFill>
              </a:rPr>
              <a:t>Any Other Business</a:t>
            </a:r>
          </a:p>
        </p:txBody>
      </p:sp>
      <p:pic>
        <p:nvPicPr>
          <p:cNvPr id="9" name="Picture 8" descr="A group of people walking in a rural area&#10;&#10;Description automatically generated">
            <a:extLst>
              <a:ext uri="{FF2B5EF4-FFF2-40B4-BE49-F238E27FC236}">
                <a16:creationId xmlns:a16="http://schemas.microsoft.com/office/drawing/2014/main" id="{FDD7B2C9-A88A-8121-9902-D2B40A127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5" y="494486"/>
            <a:ext cx="3217333" cy="3217333"/>
          </a:xfrm>
          <a:prstGeom prst="rect">
            <a:avLst/>
          </a:prstGeom>
        </p:spPr>
      </p:pic>
      <p:pic>
        <p:nvPicPr>
          <p:cNvPr id="11" name="Content Placeholder 10" descr="A rainbow colored circle with blue text&#10;&#10;Description automatically generated">
            <a:extLst>
              <a:ext uri="{FF2B5EF4-FFF2-40B4-BE49-F238E27FC236}">
                <a16:creationId xmlns:a16="http://schemas.microsoft.com/office/drawing/2014/main" id="{A440ADCA-41D0-0BDA-C043-E8F43A0A73B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50668" y="2369582"/>
            <a:ext cx="4997064" cy="1911376"/>
          </a:xfrm>
          <a:prstGeom prst="rect">
            <a:avLst/>
          </a:prstGeom>
        </p:spPr>
      </p:pic>
    </p:spTree>
    <p:extLst>
      <p:ext uri="{BB962C8B-B14F-4D97-AF65-F5344CB8AC3E}">
        <p14:creationId xmlns:p14="http://schemas.microsoft.com/office/powerpoint/2010/main" val="3640420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1A06AA6-8B23-CE4A-1ACC-553086A582D0}"/>
              </a:ext>
            </a:extLst>
          </p:cNvPr>
          <p:cNvGraphicFramePr>
            <a:graphicFrameLocks noGrp="1"/>
          </p:cNvGraphicFramePr>
          <p:nvPr>
            <p:ph idx="4294967295"/>
            <p:extLst>
              <p:ext uri="{D42A27DB-BD31-4B8C-83A1-F6EECF244321}">
                <p14:modId xmlns:p14="http://schemas.microsoft.com/office/powerpoint/2010/main" val="874150163"/>
              </p:ext>
            </p:extLst>
          </p:nvPr>
        </p:nvGraphicFramePr>
        <p:xfrm>
          <a:off x="-1" y="1833563"/>
          <a:ext cx="12019175" cy="5024437"/>
        </p:xfrm>
        <a:graphic>
          <a:graphicData uri="http://schemas.openxmlformats.org/drawingml/2006/table">
            <a:tbl>
              <a:tblPr firstRow="1" firstCol="1" bandRow="1">
                <a:tableStyleId>{5C22544A-7EE6-4342-B048-85BDC9FD1C3A}</a:tableStyleId>
              </a:tblPr>
              <a:tblGrid>
                <a:gridCol w="12019175">
                  <a:extLst>
                    <a:ext uri="{9D8B030D-6E8A-4147-A177-3AD203B41FA5}">
                      <a16:colId xmlns:a16="http://schemas.microsoft.com/office/drawing/2014/main" val="2338887548"/>
                    </a:ext>
                  </a:extLst>
                </a:gridCol>
              </a:tblGrid>
              <a:tr h="5024437">
                <a:tc>
                  <a:txBody>
                    <a:bodyPr/>
                    <a:lstStyle/>
                    <a:p>
                      <a:pPr algn="l" fontAlgn="base">
                        <a:lnSpc>
                          <a:spcPct val="130000"/>
                        </a:lnSpc>
                        <a:spcAft>
                          <a:spcPts val="1560"/>
                        </a:spcAft>
                      </a:pPr>
                      <a:r>
                        <a:rPr lang="en-GB" sz="1500" dirty="0">
                          <a:effectLst/>
                        </a:rPr>
                        <a:t>South West College Level 3 Extended Diploma in IT students are required to complete an IT project as part of their studies and our aim is that the students will get to work on a project where they will not only be able to put into practice skills learned in the classroom but also help a voluntary organisation.</a:t>
                      </a:r>
                    </a:p>
                    <a:p>
                      <a:pPr algn="l" fontAlgn="base">
                        <a:lnSpc>
                          <a:spcPct val="130000"/>
                        </a:lnSpc>
                        <a:spcAft>
                          <a:spcPts val="1560"/>
                        </a:spcAft>
                      </a:pPr>
                      <a:r>
                        <a:rPr lang="en-GB" sz="1500" dirty="0">
                          <a:effectLst/>
                        </a:rPr>
                        <a:t>Therefore, we are reaching out to voluntary organisations to offer IT support with any of the following:• Produce posters to advertise events e.g. Christmas Craft Fairs.</a:t>
                      </a:r>
                    </a:p>
                    <a:p>
                      <a:pPr algn="l" fontAlgn="base">
                        <a:lnSpc>
                          <a:spcPct val="130000"/>
                        </a:lnSpc>
                        <a:spcAft>
                          <a:spcPts val="1560"/>
                        </a:spcAft>
                      </a:pPr>
                      <a:r>
                        <a:rPr lang="en-GB" sz="1500" dirty="0">
                          <a:effectLst/>
                        </a:rPr>
                        <a:t>• Promote events on Social Media Platforms.</a:t>
                      </a:r>
                    </a:p>
                    <a:p>
                      <a:pPr algn="l" fontAlgn="base">
                        <a:lnSpc>
                          <a:spcPct val="130000"/>
                        </a:lnSpc>
                        <a:spcAft>
                          <a:spcPts val="1560"/>
                        </a:spcAft>
                      </a:pPr>
                      <a:r>
                        <a:rPr lang="en-GB" sz="1500" dirty="0">
                          <a:effectLst/>
                        </a:rPr>
                        <a:t>• Create power-point presentations.</a:t>
                      </a:r>
                    </a:p>
                    <a:p>
                      <a:pPr algn="l" fontAlgn="base">
                        <a:lnSpc>
                          <a:spcPct val="130000"/>
                        </a:lnSpc>
                        <a:spcAft>
                          <a:spcPts val="1560"/>
                        </a:spcAft>
                      </a:pPr>
                      <a:r>
                        <a:rPr lang="en-GB" sz="1500" dirty="0">
                          <a:effectLst/>
                        </a:rPr>
                        <a:t>• Set up excel spreadsheets.</a:t>
                      </a:r>
                    </a:p>
                    <a:p>
                      <a:pPr algn="l" fontAlgn="base">
                        <a:lnSpc>
                          <a:spcPct val="130000"/>
                        </a:lnSpc>
                        <a:spcAft>
                          <a:spcPts val="1560"/>
                        </a:spcAft>
                      </a:pPr>
                      <a:r>
                        <a:rPr lang="en-GB" sz="1500" dirty="0">
                          <a:effectLst/>
                        </a:rPr>
                        <a:t>• Create databases.</a:t>
                      </a:r>
                    </a:p>
                    <a:p>
                      <a:pPr algn="l" fontAlgn="base">
                        <a:lnSpc>
                          <a:spcPct val="130000"/>
                        </a:lnSpc>
                        <a:spcAft>
                          <a:spcPts val="1560"/>
                        </a:spcAft>
                      </a:pPr>
                      <a:r>
                        <a:rPr lang="en-GB" sz="1500" dirty="0">
                          <a:effectLst/>
                        </a:rPr>
                        <a:t>• Research e.g. any market research or surveys that need created, distributed and analysed.</a:t>
                      </a:r>
                    </a:p>
                    <a:p>
                      <a:pPr algn="l" fontAlgn="base">
                        <a:lnSpc>
                          <a:spcPct val="130000"/>
                        </a:lnSpc>
                        <a:spcAft>
                          <a:spcPts val="1560"/>
                        </a:spcAft>
                      </a:pPr>
                      <a:r>
                        <a:rPr lang="en-GB" sz="1500" dirty="0">
                          <a:effectLst/>
                        </a:rPr>
                        <a:t>If any organisation has an IT project that they would like SWC Level 3 Extended Diploma in IT students to provide help with, please get in contact with anne-marie.donaghy@swc.ac.uk</a:t>
                      </a:r>
                      <a:endParaRPr lang="en-GB" sz="1500" dirty="0">
                        <a:effectLst/>
                        <a:latin typeface="Times New Roman" panose="02020603050405020304" pitchFamily="18" charset="0"/>
                        <a:ea typeface="Calibri" panose="020F0502020204030204" pitchFamily="34" charset="0"/>
                      </a:endParaRPr>
                    </a:p>
                  </a:txBody>
                  <a:tcPr marL="285750" marR="285750" marT="0" marB="0" anchor="ctr"/>
                </a:tc>
                <a:extLst>
                  <a:ext uri="{0D108BD9-81ED-4DB2-BD59-A6C34878D82A}">
                    <a16:rowId xmlns:a16="http://schemas.microsoft.com/office/drawing/2014/main" val="3696533270"/>
                  </a:ext>
                </a:extLst>
              </a:tr>
            </a:tbl>
          </a:graphicData>
        </a:graphic>
      </p:graphicFrame>
      <p:pic>
        <p:nvPicPr>
          <p:cNvPr id="8" name="Picture 7" descr="A logo for a college">
            <a:extLst>
              <a:ext uri="{FF2B5EF4-FFF2-40B4-BE49-F238E27FC236}">
                <a16:creationId xmlns:a16="http://schemas.microsoft.com/office/drawing/2014/main" id="{198A9ACF-C322-8DEE-BB25-239A9B33A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608" y="122548"/>
            <a:ext cx="5440680" cy="1711015"/>
          </a:xfrm>
          <a:prstGeom prst="rect">
            <a:avLst/>
          </a:prstGeom>
        </p:spPr>
      </p:pic>
    </p:spTree>
    <p:extLst>
      <p:ext uri="{BB962C8B-B14F-4D97-AF65-F5344CB8AC3E}">
        <p14:creationId xmlns:p14="http://schemas.microsoft.com/office/powerpoint/2010/main" val="2674856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sheet with black text&#10;&#10;Description automatically generated with medium confidence">
            <a:extLst>
              <a:ext uri="{FF2B5EF4-FFF2-40B4-BE49-F238E27FC236}">
                <a16:creationId xmlns:a16="http://schemas.microsoft.com/office/drawing/2014/main" id="{D7843DD6-3DE7-EECB-4849-E90AB04AE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553" y="457200"/>
            <a:ext cx="6640893" cy="5943600"/>
          </a:xfrm>
          <a:prstGeom prst="rect">
            <a:avLst/>
          </a:prstGeom>
        </p:spPr>
      </p:pic>
    </p:spTree>
    <p:extLst>
      <p:ext uri="{BB962C8B-B14F-4D97-AF65-F5344CB8AC3E}">
        <p14:creationId xmlns:p14="http://schemas.microsoft.com/office/powerpoint/2010/main" val="1283285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96CB837E-801B-1ACB-A664-4B9DC229A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147" y="178903"/>
            <a:ext cx="6585706" cy="6460435"/>
          </a:xfrm>
          <a:prstGeom prst="rect">
            <a:avLst/>
          </a:prstGeom>
        </p:spPr>
      </p:pic>
    </p:spTree>
    <p:extLst>
      <p:ext uri="{BB962C8B-B14F-4D97-AF65-F5344CB8AC3E}">
        <p14:creationId xmlns:p14="http://schemas.microsoft.com/office/powerpoint/2010/main" val="1846635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35DC0D39-689F-665E-8E51-84C71E1B64A0}"/>
              </a:ext>
            </a:extLst>
          </p:cNvPr>
          <p:cNvSpPr>
            <a:spLocks noGrp="1"/>
          </p:cNvSpPr>
          <p:nvPr>
            <p:ph type="title"/>
          </p:nvPr>
        </p:nvSpPr>
        <p:spPr>
          <a:xfrm>
            <a:off x="874815" y="2322864"/>
            <a:ext cx="5491090" cy="2387600"/>
          </a:xfrm>
        </p:spPr>
        <p:txBody>
          <a:bodyPr vert="horz" lIns="91440" tIns="45720" rIns="91440" bIns="45720" rtlCol="0" anchor="b">
            <a:normAutofit/>
          </a:bodyPr>
          <a:lstStyle/>
          <a:p>
            <a:r>
              <a:rPr lang="en-US" sz="6000" kern="1200">
                <a:solidFill>
                  <a:schemeClr val="tx1"/>
                </a:solidFill>
                <a:latin typeface="+mj-lt"/>
                <a:ea typeface="+mj-ea"/>
                <a:cs typeface="+mj-cs"/>
              </a:rPr>
              <a:t>Job Opening</a:t>
            </a:r>
          </a:p>
        </p:txBody>
      </p:sp>
      <p:pic>
        <p:nvPicPr>
          <p:cNvPr id="12" name="Picture 11" descr="A close-up of a card&#10;&#10;Description automatically generated">
            <a:extLst>
              <a:ext uri="{FF2B5EF4-FFF2-40B4-BE49-F238E27FC236}">
                <a16:creationId xmlns:a16="http://schemas.microsoft.com/office/drawing/2014/main" id="{73592886-23A1-008F-896B-D6384099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733" y="477442"/>
            <a:ext cx="5169282" cy="6191976"/>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21" name="Rectangle 20">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70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1EB577C-271E-6F55-38A8-AA632E591ECD}"/>
              </a:ext>
            </a:extLst>
          </p:cNvPr>
          <p:cNvSpPr>
            <a:spLocks noGrp="1"/>
          </p:cNvSpPr>
          <p:nvPr>
            <p:ph idx="4294967295"/>
          </p:nvPr>
        </p:nvSpPr>
        <p:spPr>
          <a:xfrm>
            <a:off x="1621410" y="3082566"/>
            <a:ext cx="9038604" cy="3657600"/>
          </a:xfrm>
        </p:spPr>
        <p:txBody>
          <a:bodyPr>
            <a:noAutofit/>
          </a:bodyPr>
          <a:lstStyle/>
          <a:p>
            <a:pPr marL="0" indent="0" algn="ctr">
              <a:buNone/>
            </a:pPr>
            <a:r>
              <a:rPr lang="en-GB" sz="3600" b="1" dirty="0">
                <a:solidFill>
                  <a:srgbClr val="323130"/>
                </a:solidFill>
                <a:effectLst/>
                <a:latin typeface="Times New Roman" panose="02020603050405020304" pitchFamily="18" charset="0"/>
                <a:ea typeface="Calibri" panose="020F0502020204030204" pitchFamily="34" charset="0"/>
                <a:cs typeface="Times New Roman" panose="02020603050405020304" pitchFamily="18" charset="0"/>
              </a:rPr>
              <a:t>Thank you to everyone who attended and again to Mountfield Community Association for hosting our AGM.  </a:t>
            </a:r>
          </a:p>
          <a:p>
            <a:pPr marL="0" indent="0" algn="ctr">
              <a:buNone/>
            </a:pPr>
            <a:endParaRPr lang="en-GB" sz="3600" b="1" dirty="0">
              <a:solidFill>
                <a:srgbClr val="32313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en-GB" sz="3600" b="1" dirty="0">
                <a:solidFill>
                  <a:srgbClr val="323130"/>
                </a:solidFill>
                <a:effectLst/>
                <a:latin typeface="Times New Roman" panose="02020603050405020304" pitchFamily="18" charset="0"/>
                <a:ea typeface="Calibri" panose="020F0502020204030204" pitchFamily="34" charset="0"/>
                <a:cs typeface="Times New Roman" panose="02020603050405020304" pitchFamily="18" charset="0"/>
              </a:rPr>
              <a:t>Please relax, have a look around and chat while enjoying the light refreshments.</a:t>
            </a:r>
            <a:br>
              <a:rPr lang="en-GB" sz="3600" dirty="0">
                <a:solidFill>
                  <a:srgbClr val="32313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GB" sz="3600" dirty="0">
              <a:latin typeface="Times New Roman" panose="02020603050405020304" pitchFamily="18" charset="0"/>
              <a:cs typeface="Times New Roman" panose="02020603050405020304" pitchFamily="18" charset="0"/>
            </a:endParaRPr>
          </a:p>
        </p:txBody>
      </p:sp>
      <p:pic>
        <p:nvPicPr>
          <p:cNvPr id="9" name="Picture 8" descr="A group of people walking in a rural area&#10;&#10;Description automatically generated">
            <a:extLst>
              <a:ext uri="{FF2B5EF4-FFF2-40B4-BE49-F238E27FC236}">
                <a16:creationId xmlns:a16="http://schemas.microsoft.com/office/drawing/2014/main" id="{06A28132-323F-7930-8D94-F1E7A5127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17" y="365125"/>
            <a:ext cx="2596896" cy="2596896"/>
          </a:xfrm>
          <a:prstGeom prst="rect">
            <a:avLst/>
          </a:prstGeom>
        </p:spPr>
      </p:pic>
      <p:pic>
        <p:nvPicPr>
          <p:cNvPr id="11" name="Picture 10" descr="A rainbow colored circle with blue text&#10;&#10;Description automatically generated">
            <a:extLst>
              <a:ext uri="{FF2B5EF4-FFF2-40B4-BE49-F238E27FC236}">
                <a16:creationId xmlns:a16="http://schemas.microsoft.com/office/drawing/2014/main" id="{94D8FD08-0468-FA07-1918-405C18D27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223" y="636506"/>
            <a:ext cx="4042791" cy="1499997"/>
          </a:xfrm>
          <a:prstGeom prst="rect">
            <a:avLst/>
          </a:prstGeom>
        </p:spPr>
      </p:pic>
    </p:spTree>
    <p:extLst>
      <p:ext uri="{BB962C8B-B14F-4D97-AF65-F5344CB8AC3E}">
        <p14:creationId xmlns:p14="http://schemas.microsoft.com/office/powerpoint/2010/main" val="284122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12CA5C-CCBF-6F56-3DF3-2E3739E66A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1123C-2B82-4FDC-BEB9-38D167488FD5}" type="slidenum">
              <a:rPr kumimoji="0" lang="en-GB" sz="10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1" i="0" u="none" strike="noStrike" kern="1200" cap="none" spc="0" normalizeH="0" baseline="0" noProof="0">
              <a:ln>
                <a:noFill/>
              </a:ln>
              <a:solidFill>
                <a:srgbClr val="143960"/>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F53D170A-CA8B-9A79-4E39-70AA70B5D831}"/>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241D7C44-5DAC-7FF2-6F40-8C834D07DF39}"/>
              </a:ext>
            </a:extLst>
          </p:cNvPr>
          <p:cNvPicPr>
            <a:picLocks noChangeAspect="1"/>
          </p:cNvPicPr>
          <p:nvPr/>
        </p:nvPicPr>
        <p:blipFill>
          <a:blip r:embed="rId2"/>
          <a:stretch>
            <a:fillRect/>
          </a:stretch>
        </p:blipFill>
        <p:spPr>
          <a:xfrm>
            <a:off x="-1" y="171"/>
            <a:ext cx="12437765" cy="685765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635165A5-6C5C-C212-25F7-C3CBD944A1A5}"/>
              </a:ext>
            </a:extLst>
          </p:cNvPr>
          <p:cNvPicPr>
            <a:picLocks noChangeAspect="1"/>
          </p:cNvPicPr>
          <p:nvPr/>
        </p:nvPicPr>
        <p:blipFill rotWithShape="1">
          <a:blip r:embed="rId3"/>
          <a:srcRect l="61778" t="48613" r="18542" b="12871"/>
          <a:stretch/>
        </p:blipFill>
        <p:spPr bwMode="auto">
          <a:xfrm>
            <a:off x="7796046" y="590550"/>
            <a:ext cx="4641719" cy="618862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2187A40-AD33-CB30-79C5-5ED21F5616E7}"/>
              </a:ext>
            </a:extLst>
          </p:cNvPr>
          <p:cNvPicPr>
            <a:picLocks noChangeAspect="1"/>
          </p:cNvPicPr>
          <p:nvPr/>
        </p:nvPicPr>
        <p:blipFill>
          <a:blip r:embed="rId4"/>
          <a:stretch>
            <a:fillRect/>
          </a:stretch>
        </p:blipFill>
        <p:spPr>
          <a:xfrm>
            <a:off x="9785167" y="121117"/>
            <a:ext cx="2219136" cy="938865"/>
          </a:xfrm>
          <a:prstGeom prst="rect">
            <a:avLst/>
          </a:prstGeom>
        </p:spPr>
      </p:pic>
    </p:spTree>
    <p:extLst>
      <p:ext uri="{BB962C8B-B14F-4D97-AF65-F5344CB8AC3E}">
        <p14:creationId xmlns:p14="http://schemas.microsoft.com/office/powerpoint/2010/main" val="181396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 Placeholder 4">
            <a:extLst>
              <a:ext uri="{FF2B5EF4-FFF2-40B4-BE49-F238E27FC236}">
                <a16:creationId xmlns:a16="http://schemas.microsoft.com/office/drawing/2014/main" id="{91EA7634-7EB2-0748-A31B-C2F5BCB8E9CF}"/>
              </a:ext>
            </a:extLst>
          </p:cNvPr>
          <p:cNvSpPr txBox="1">
            <a:spLocks/>
          </p:cNvSpPr>
          <p:nvPr/>
        </p:nvSpPr>
        <p:spPr>
          <a:xfrm>
            <a:off x="438627" y="2088701"/>
            <a:ext cx="3120965" cy="773631"/>
          </a:xfrm>
          <a:prstGeom prst="rect">
            <a:avLst/>
          </a:prstGeom>
        </p:spPr>
        <p:txBody>
          <a:bodyPr vert="horz" lIns="0" tIns="0" rIns="0" bIns="0" rtlCol="0" anchor="t" anchorCtr="0">
            <a:noAutofit/>
          </a:bodyPr>
          <a:lstStyle>
            <a:lvl1pPr marL="0" indent="0" algn="l" defTabSz="914400" rtl="0" eaLnBrk="1" latinLnBrk="0" hangingPunct="1">
              <a:lnSpc>
                <a:spcPts val="1800"/>
              </a:lnSpc>
              <a:spcBef>
                <a:spcPts val="0"/>
              </a:spcBef>
              <a:spcAft>
                <a:spcPts val="0"/>
              </a:spcAft>
              <a:buFont typeface="Arial" panose="020B0604020202020204" pitchFamily="34" charset="0"/>
              <a:buNone/>
              <a:defRPr sz="1600" kern="1200">
                <a:solidFill>
                  <a:schemeClr val="bg1">
                    <a:lumMod val="85000"/>
                    <a:lumOff val="15000"/>
                  </a:schemeClr>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often use a credit card, overdraft or borrow money to buy food or pay bills because they have run short of money</a:t>
            </a:r>
          </a:p>
        </p:txBody>
      </p:sp>
      <p:sp>
        <p:nvSpPr>
          <p:cNvPr id="2" name="Title 1">
            <a:extLst>
              <a:ext uri="{FF2B5EF4-FFF2-40B4-BE49-F238E27FC236}">
                <a16:creationId xmlns:a16="http://schemas.microsoft.com/office/drawing/2014/main" id="{152CD6EC-3179-44B3-9AC7-783A6290C3FD}"/>
              </a:ext>
            </a:extLst>
          </p:cNvPr>
          <p:cNvSpPr>
            <a:spLocks noGrp="1"/>
          </p:cNvSpPr>
          <p:nvPr>
            <p:ph type="title"/>
          </p:nvPr>
        </p:nvSpPr>
        <p:spPr>
          <a:xfrm>
            <a:off x="94210" y="479686"/>
            <a:ext cx="6251171" cy="406573"/>
          </a:xfrm>
        </p:spPr>
        <p:txBody>
          <a:bodyPr>
            <a:normAutofit fontScale="90000"/>
          </a:bodyPr>
          <a:lstStyle/>
          <a:p>
            <a:r>
              <a:rPr lang="en-GB" sz="3600" dirty="0">
                <a:solidFill>
                  <a:srgbClr val="1309D5"/>
                </a:solidFill>
              </a:rPr>
              <a:t>  NI Financial Wellbeing Survey 2021 </a:t>
            </a:r>
            <a:r>
              <a:rPr kumimoji="0" lang="en-GB" sz="4000" b="0" i="0" u="none" strike="noStrike" kern="1200" cap="none" spc="0" normalizeH="0" baseline="0" noProof="0" dirty="0">
                <a:ln>
                  <a:noFill/>
                </a:ln>
                <a:solidFill>
                  <a:prstClr val="white"/>
                </a:solidFill>
                <a:effectLst/>
                <a:uLnTx/>
                <a:uFillTx/>
                <a:latin typeface="Calibri"/>
                <a:ea typeface="+mn-ea"/>
                <a:cs typeface="+mn-cs"/>
              </a:rPr>
              <a:t>your money </a:t>
            </a:r>
            <a:br>
              <a:rPr kumimoji="0" lang="en-GB" sz="4000" b="0" i="0" u="none" strike="noStrike" kern="1200" cap="none" spc="0" normalizeH="0" baseline="0" noProof="0" dirty="0">
                <a:ln>
                  <a:noFill/>
                </a:ln>
                <a:solidFill>
                  <a:prstClr val="white"/>
                </a:solidFill>
                <a:effectLst/>
                <a:uLnTx/>
                <a:uFillTx/>
                <a:latin typeface="Calibri"/>
                <a:ea typeface="+mn-ea"/>
                <a:cs typeface="+mn-cs"/>
              </a:rPr>
            </a:br>
            <a:endParaRPr lang="en-GB" dirty="0"/>
          </a:p>
        </p:txBody>
      </p:sp>
      <p:sp>
        <p:nvSpPr>
          <p:cNvPr id="3" name="Footer Placeholder 2">
            <a:extLst>
              <a:ext uri="{FF2B5EF4-FFF2-40B4-BE49-F238E27FC236}">
                <a16:creationId xmlns:a16="http://schemas.microsoft.com/office/drawing/2014/main" id="{A76D8B35-0DB0-4CC1-8741-19B79C8F00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43960"/>
                </a:solidFill>
                <a:effectLst/>
                <a:uLnTx/>
                <a:uFillTx/>
                <a:latin typeface="Calibri"/>
                <a:ea typeface="+mn-ea"/>
                <a:cs typeface="+mn-cs"/>
              </a:rPr>
              <a:t>#</a:t>
            </a:r>
            <a:r>
              <a:rPr kumimoji="0" lang="en-GB" sz="1200" b="0" i="0" u="none" strike="noStrike" kern="1200" cap="none" spc="0" normalizeH="0" baseline="0" noProof="0" dirty="0" err="1">
                <a:ln>
                  <a:noFill/>
                </a:ln>
                <a:solidFill>
                  <a:srgbClr val="143960"/>
                </a:solidFill>
                <a:effectLst/>
                <a:uLnTx/>
                <a:uFillTx/>
                <a:latin typeface="Calibri"/>
                <a:ea typeface="+mn-ea"/>
                <a:cs typeface="+mn-cs"/>
              </a:rPr>
              <a:t>UKFinancialWellbeing</a:t>
            </a:r>
            <a:endParaRPr kumimoji="0" lang="en-GB" sz="1200" b="0" i="0" u="none" strike="noStrike" kern="1200" cap="none" spc="0" normalizeH="0" baseline="0" noProof="0" dirty="0">
              <a:ln>
                <a:noFill/>
              </a:ln>
              <a:solidFill>
                <a:srgbClr val="143960"/>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30538D8-11E9-4D7F-A347-426A34DCFF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sp>
        <p:nvSpPr>
          <p:cNvPr id="109" name="Text Placeholder 4">
            <a:extLst>
              <a:ext uri="{FF2B5EF4-FFF2-40B4-BE49-F238E27FC236}">
                <a16:creationId xmlns:a16="http://schemas.microsoft.com/office/drawing/2014/main" id="{878CE653-C092-6C4C-B95A-22A453FBBF8A}"/>
              </a:ext>
            </a:extLst>
          </p:cNvPr>
          <p:cNvSpPr txBox="1">
            <a:spLocks/>
          </p:cNvSpPr>
          <p:nvPr/>
        </p:nvSpPr>
        <p:spPr>
          <a:xfrm>
            <a:off x="483682" y="5659576"/>
            <a:ext cx="2068686" cy="654250"/>
          </a:xfrm>
          <a:prstGeom prst="rect">
            <a:avLst/>
          </a:prstGeom>
        </p:spPr>
        <p:txBody>
          <a:bodyPr vert="horz" lIns="0" tIns="0" rIns="0" bIns="0" rtlCol="0" anchor="t" anchorCtr="0">
            <a:normAutofit/>
          </a:bodyPr>
          <a:lstStyle>
            <a:lvl1pPr marL="0" indent="0" algn="l" defTabSz="914400" rtl="0" eaLnBrk="1" latinLnBrk="0" hangingPunct="1">
              <a:lnSpc>
                <a:spcPts val="1800"/>
              </a:lnSpc>
              <a:spcBef>
                <a:spcPts val="0"/>
              </a:spcBef>
              <a:spcAft>
                <a:spcPts val="0"/>
              </a:spcAft>
              <a:buFont typeface="Arial" panose="020B0604020202020204" pitchFamily="34" charset="0"/>
              <a:buNone/>
              <a:defRPr sz="1600" kern="1200">
                <a:solidFill>
                  <a:schemeClr val="bg1">
                    <a:lumMod val="85000"/>
                    <a:lumOff val="15000"/>
                  </a:schemeClr>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 not feel confident managing their money</a:t>
            </a:r>
          </a:p>
        </p:txBody>
      </p:sp>
      <p:sp>
        <p:nvSpPr>
          <p:cNvPr id="110" name="Text Placeholder 6">
            <a:extLst>
              <a:ext uri="{FF2B5EF4-FFF2-40B4-BE49-F238E27FC236}">
                <a16:creationId xmlns:a16="http://schemas.microsoft.com/office/drawing/2014/main" id="{C8187304-5E74-024F-AA3F-EC4EFE016F21}"/>
              </a:ext>
            </a:extLst>
          </p:cNvPr>
          <p:cNvSpPr txBox="1">
            <a:spLocks/>
          </p:cNvSpPr>
          <p:nvPr/>
        </p:nvSpPr>
        <p:spPr>
          <a:xfrm>
            <a:off x="424593" y="4853524"/>
            <a:ext cx="1578796" cy="773631"/>
          </a:xfrm>
          <a:prstGeom prst="rect">
            <a:avLst/>
          </a:prstGeom>
        </p:spPr>
        <p:txBody>
          <a:bodyPr vert="horz" lIns="0" tIns="0" rIns="0" bIns="0" rtlCol="0" anchor="t" anchorCtr="0">
            <a:noAutofit/>
          </a:bodyPr>
          <a:lstStyle>
            <a:lvl1pPr marL="0" indent="0" algn="l" defTabSz="914400" rtl="0" eaLnBrk="1" latinLnBrk="0" hangingPunct="1">
              <a:lnSpc>
                <a:spcPts val="7000"/>
              </a:lnSpc>
              <a:spcBef>
                <a:spcPts val="0"/>
              </a:spcBef>
              <a:spcAft>
                <a:spcPts val="0"/>
              </a:spcAft>
              <a:buFont typeface="Arial" panose="020B0604020202020204" pitchFamily="34" charset="0"/>
              <a:buNone/>
              <a:defRPr sz="7000" b="1"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50%</a:t>
            </a:r>
          </a:p>
        </p:txBody>
      </p:sp>
      <p:sp>
        <p:nvSpPr>
          <p:cNvPr id="150" name="Text Placeholder 6">
            <a:extLst>
              <a:ext uri="{FF2B5EF4-FFF2-40B4-BE49-F238E27FC236}">
                <a16:creationId xmlns:a16="http://schemas.microsoft.com/office/drawing/2014/main" id="{C4AAF86F-5395-A64C-8DB2-DB8031329CC1}"/>
              </a:ext>
            </a:extLst>
          </p:cNvPr>
          <p:cNvSpPr txBox="1">
            <a:spLocks/>
          </p:cNvSpPr>
          <p:nvPr/>
        </p:nvSpPr>
        <p:spPr>
          <a:xfrm>
            <a:off x="389071" y="1306079"/>
            <a:ext cx="1578796" cy="773631"/>
          </a:xfrm>
          <a:prstGeom prst="rect">
            <a:avLst/>
          </a:prstGeom>
        </p:spPr>
        <p:txBody>
          <a:bodyPr vert="horz" lIns="0" tIns="0" rIns="0" bIns="0" rtlCol="0" anchor="t" anchorCtr="0">
            <a:noAutofit/>
          </a:bodyPr>
          <a:lstStyle>
            <a:defPPr>
              <a:defRPr lang="en-US"/>
            </a:defPPr>
            <a:lvl1pPr indent="0">
              <a:lnSpc>
                <a:spcPts val="7000"/>
              </a:lnSpc>
              <a:spcBef>
                <a:spcPts val="0"/>
              </a:spcBef>
              <a:spcAft>
                <a:spcPts val="0"/>
              </a:spcAft>
              <a:buFont typeface="Arial" panose="020B0604020202020204" pitchFamily="34" charset="0"/>
              <a:buNone/>
              <a:defRPr sz="7000" b="1">
                <a:solidFill>
                  <a:schemeClr val="bg2"/>
                </a:solidFill>
              </a:defRPr>
            </a:lvl1pPr>
            <a:lvl2pPr marL="0" indent="0">
              <a:lnSpc>
                <a:spcPts val="2160"/>
              </a:lnSpc>
              <a:spcBef>
                <a:spcPts val="0"/>
              </a:spcBef>
              <a:spcAft>
                <a:spcPts val="600"/>
              </a:spcAft>
              <a:buFont typeface="Arial" panose="020B0604020202020204" pitchFamily="34" charset="0"/>
              <a:buNone/>
              <a:defRPr>
                <a:solidFill>
                  <a:schemeClr val="bg1">
                    <a:lumMod val="85000"/>
                    <a:lumOff val="15000"/>
                  </a:schemeClr>
                </a:solidFill>
              </a:defRPr>
            </a:lvl2pPr>
            <a:lvl3pPr marL="217488" indent="-217488">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3pPr>
            <a:lvl4pPr marL="432000" indent="-2159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4pPr>
            <a:lvl5pPr marL="684000" indent="-2160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13%</a:t>
            </a:r>
          </a:p>
        </p:txBody>
      </p:sp>
      <p:sp>
        <p:nvSpPr>
          <p:cNvPr id="172" name="Text Placeholder 4">
            <a:extLst>
              <a:ext uri="{FF2B5EF4-FFF2-40B4-BE49-F238E27FC236}">
                <a16:creationId xmlns:a16="http://schemas.microsoft.com/office/drawing/2014/main" id="{997058E9-4052-CB4E-8632-D4E55441065C}"/>
              </a:ext>
            </a:extLst>
          </p:cNvPr>
          <p:cNvSpPr txBox="1">
            <a:spLocks/>
          </p:cNvSpPr>
          <p:nvPr/>
        </p:nvSpPr>
        <p:spPr>
          <a:xfrm>
            <a:off x="3867184" y="3869869"/>
            <a:ext cx="2331572" cy="894016"/>
          </a:xfrm>
          <a:prstGeom prst="rect">
            <a:avLst/>
          </a:prstGeom>
        </p:spPr>
        <p:txBody>
          <a:bodyPr vert="horz" lIns="0" tIns="0" rIns="0" bIns="0" rtlCol="0" anchor="t" anchorCtr="0">
            <a:normAutofit/>
          </a:bodyPr>
          <a:lstStyle>
            <a:lvl1pPr marL="0" indent="0" algn="l" defTabSz="914400" rtl="0" eaLnBrk="1" latinLnBrk="0" hangingPunct="1">
              <a:lnSpc>
                <a:spcPts val="1800"/>
              </a:lnSpc>
              <a:spcBef>
                <a:spcPts val="0"/>
              </a:spcBef>
              <a:spcAft>
                <a:spcPts val="0"/>
              </a:spcAft>
              <a:buFont typeface="Arial" panose="020B0604020202020204" pitchFamily="34" charset="0"/>
              <a:buNone/>
              <a:defRPr sz="1600" kern="1200">
                <a:solidFill>
                  <a:schemeClr val="bg1">
                    <a:lumMod val="85000"/>
                    <a:lumOff val="15000"/>
                  </a:schemeClr>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could last three months or more without borrowing if they lose their main source of income</a:t>
            </a:r>
          </a:p>
        </p:txBody>
      </p:sp>
      <p:sp>
        <p:nvSpPr>
          <p:cNvPr id="173" name="Text Placeholder 6">
            <a:extLst>
              <a:ext uri="{FF2B5EF4-FFF2-40B4-BE49-F238E27FC236}">
                <a16:creationId xmlns:a16="http://schemas.microsoft.com/office/drawing/2014/main" id="{DCBAEDE5-7D3C-E145-8EA3-F03FF2E04AB5}"/>
              </a:ext>
            </a:extLst>
          </p:cNvPr>
          <p:cNvSpPr txBox="1">
            <a:spLocks/>
          </p:cNvSpPr>
          <p:nvPr/>
        </p:nvSpPr>
        <p:spPr>
          <a:xfrm>
            <a:off x="3884781" y="4815462"/>
            <a:ext cx="2313994" cy="773632"/>
          </a:xfrm>
          <a:prstGeom prst="rect">
            <a:avLst/>
          </a:prstGeom>
        </p:spPr>
        <p:txBody>
          <a:bodyPr vert="horz" lIns="0" tIns="0" rIns="0" bIns="0" rtlCol="0" anchor="t" anchorCtr="0">
            <a:noAutofit/>
          </a:bodyPr>
          <a:lstStyle>
            <a:defPPr>
              <a:defRPr lang="en-US"/>
            </a:defPPr>
            <a:lvl1pPr indent="0">
              <a:lnSpc>
                <a:spcPts val="7000"/>
              </a:lnSpc>
              <a:spcBef>
                <a:spcPts val="0"/>
              </a:spcBef>
              <a:spcAft>
                <a:spcPts val="0"/>
              </a:spcAft>
              <a:buFont typeface="Arial" panose="020B0604020202020204" pitchFamily="34" charset="0"/>
              <a:buNone/>
              <a:defRPr sz="7000" b="1">
                <a:solidFill>
                  <a:srgbClr val="00A4DE"/>
                </a:solidFill>
              </a:defRPr>
            </a:lvl1pPr>
            <a:lvl2pPr marL="0" indent="0">
              <a:lnSpc>
                <a:spcPts val="2160"/>
              </a:lnSpc>
              <a:spcBef>
                <a:spcPts val="0"/>
              </a:spcBef>
              <a:spcAft>
                <a:spcPts val="600"/>
              </a:spcAft>
              <a:buFont typeface="Arial" panose="020B0604020202020204" pitchFamily="34" charset="0"/>
              <a:buNone/>
              <a:defRPr>
                <a:solidFill>
                  <a:schemeClr val="bg1">
                    <a:lumMod val="85000"/>
                    <a:lumOff val="15000"/>
                  </a:schemeClr>
                </a:solidFill>
              </a:defRPr>
            </a:lvl2pPr>
            <a:lvl3pPr marL="217488" indent="-217488">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3pPr>
            <a:lvl4pPr marL="432000" indent="-2159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4pPr>
            <a:lvl5pPr marL="684000" indent="-2160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60%</a:t>
            </a:r>
            <a:r>
              <a:rPr kumimoji="0" lang="en-GB" sz="3200" b="1" i="0" u="none" strike="noStrike" kern="1200" cap="none" spc="0" normalizeH="0" baseline="0" noProof="0" dirty="0">
                <a:ln>
                  <a:noFill/>
                </a:ln>
                <a:solidFill>
                  <a:srgbClr val="1309D5"/>
                </a:solidFill>
                <a:effectLst/>
                <a:uLnTx/>
                <a:uFillTx/>
                <a:latin typeface="Calibri"/>
                <a:ea typeface="+mn-ea"/>
                <a:cs typeface="+mn-cs"/>
              </a:rPr>
              <a:t>*</a:t>
            </a:r>
            <a:endParaRPr kumimoji="0" lang="en-GB" sz="7000" b="1" i="0" u="none" strike="noStrike" kern="1200" cap="none" spc="0" normalizeH="0" baseline="0" noProof="0" dirty="0">
              <a:ln>
                <a:noFill/>
              </a:ln>
              <a:solidFill>
                <a:srgbClr val="1309D5"/>
              </a:solidFill>
              <a:effectLst/>
              <a:uLnTx/>
              <a:uFillTx/>
              <a:latin typeface="Calibri"/>
              <a:ea typeface="+mn-ea"/>
              <a:cs typeface="+mn-cs"/>
            </a:endParaRPr>
          </a:p>
        </p:txBody>
      </p:sp>
      <p:sp>
        <p:nvSpPr>
          <p:cNvPr id="83" name="Text Placeholder 6">
            <a:extLst>
              <a:ext uri="{FF2B5EF4-FFF2-40B4-BE49-F238E27FC236}">
                <a16:creationId xmlns:a16="http://schemas.microsoft.com/office/drawing/2014/main" id="{32EFCB2D-6F2F-4A6E-9B3F-FC2071549ABC}"/>
              </a:ext>
            </a:extLst>
          </p:cNvPr>
          <p:cNvSpPr txBox="1">
            <a:spLocks/>
          </p:cNvSpPr>
          <p:nvPr/>
        </p:nvSpPr>
        <p:spPr>
          <a:xfrm>
            <a:off x="8449757" y="4853524"/>
            <a:ext cx="1578796" cy="773631"/>
          </a:xfrm>
          <a:prstGeom prst="rect">
            <a:avLst/>
          </a:prstGeom>
        </p:spPr>
        <p:txBody>
          <a:bodyPr vert="horz" lIns="0" tIns="0" rIns="0" bIns="0" rtlCol="0" anchor="t" anchorCtr="0">
            <a:noAutofit/>
          </a:bodyPr>
          <a:lstStyle>
            <a:defPPr>
              <a:defRPr lang="en-US"/>
            </a:defPPr>
            <a:lvl1pPr indent="0">
              <a:lnSpc>
                <a:spcPts val="7000"/>
              </a:lnSpc>
              <a:spcBef>
                <a:spcPts val="0"/>
              </a:spcBef>
              <a:spcAft>
                <a:spcPts val="0"/>
              </a:spcAft>
              <a:buFont typeface="Arial" panose="020B0604020202020204" pitchFamily="34" charset="0"/>
              <a:buNone/>
              <a:defRPr sz="7000" b="1">
                <a:solidFill>
                  <a:srgbClr val="00A4DE"/>
                </a:solidFill>
              </a:defRPr>
            </a:lvl1pPr>
            <a:lvl2pPr marL="0" indent="0">
              <a:lnSpc>
                <a:spcPts val="2160"/>
              </a:lnSpc>
              <a:spcBef>
                <a:spcPts val="0"/>
              </a:spcBef>
              <a:spcAft>
                <a:spcPts val="600"/>
              </a:spcAft>
              <a:buFont typeface="Arial" panose="020B0604020202020204" pitchFamily="34" charset="0"/>
              <a:buNone/>
              <a:defRPr>
                <a:solidFill>
                  <a:schemeClr val="bg1">
                    <a:lumMod val="85000"/>
                    <a:lumOff val="15000"/>
                  </a:schemeClr>
                </a:solidFill>
              </a:defRPr>
            </a:lvl2pPr>
            <a:lvl3pPr marL="217488" indent="-217488">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3pPr>
            <a:lvl4pPr marL="432000" indent="-2159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4pPr>
            <a:lvl5pPr marL="684000" indent="-2160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endParaRPr kumimoji="0" lang="en-GB" sz="7000" b="1" i="0" u="none" strike="noStrike" kern="1200" cap="none" spc="0" normalizeH="0" baseline="0" noProof="0" dirty="0">
              <a:ln>
                <a:noFill/>
              </a:ln>
              <a:solidFill>
                <a:srgbClr val="00A4DE"/>
              </a:solidFill>
              <a:effectLst/>
              <a:uLnTx/>
              <a:uFillTx/>
              <a:latin typeface="Calibri"/>
              <a:ea typeface="+mn-ea"/>
              <a:cs typeface="+mn-cs"/>
            </a:endParaRPr>
          </a:p>
        </p:txBody>
      </p:sp>
      <p:sp>
        <p:nvSpPr>
          <p:cNvPr id="84" name="Text Placeholder 4">
            <a:extLst>
              <a:ext uri="{FF2B5EF4-FFF2-40B4-BE49-F238E27FC236}">
                <a16:creationId xmlns:a16="http://schemas.microsoft.com/office/drawing/2014/main" id="{8CEE56F8-46EE-4557-8E63-44B62D6356BB}"/>
              </a:ext>
            </a:extLst>
          </p:cNvPr>
          <p:cNvSpPr txBox="1">
            <a:spLocks/>
          </p:cNvSpPr>
          <p:nvPr/>
        </p:nvSpPr>
        <p:spPr>
          <a:xfrm rot="10800000" flipV="1">
            <a:off x="3884779" y="5568004"/>
            <a:ext cx="2313994" cy="440909"/>
          </a:xfrm>
          <a:prstGeom prst="rect">
            <a:avLst/>
          </a:prstGeom>
        </p:spPr>
        <p:txBody>
          <a:bodyPr vert="horz" lIns="0" tIns="0" rIns="0" bIns="0" rtlCol="0" anchor="t" anchorCtr="0">
            <a:noAutofit/>
          </a:bodyPr>
          <a:lstStyle>
            <a:lvl1pPr marL="0" indent="0" algn="l" defTabSz="914400" rtl="0" eaLnBrk="1" latinLnBrk="0" hangingPunct="1">
              <a:lnSpc>
                <a:spcPts val="1800"/>
              </a:lnSpc>
              <a:spcBef>
                <a:spcPts val="0"/>
              </a:spcBef>
              <a:spcAft>
                <a:spcPts val="0"/>
              </a:spcAft>
              <a:buFont typeface="Arial" panose="020B0604020202020204" pitchFamily="34" charset="0"/>
              <a:buNone/>
              <a:defRPr sz="1600" kern="1200">
                <a:solidFill>
                  <a:schemeClr val="bg1">
                    <a:lumMod val="85000"/>
                    <a:lumOff val="15000"/>
                  </a:schemeClr>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 not have a plan for their finances in retirement</a:t>
            </a:r>
          </a:p>
        </p:txBody>
      </p:sp>
      <p:sp>
        <p:nvSpPr>
          <p:cNvPr id="85" name="Text Placeholder 6">
            <a:extLst>
              <a:ext uri="{FF2B5EF4-FFF2-40B4-BE49-F238E27FC236}">
                <a16:creationId xmlns:a16="http://schemas.microsoft.com/office/drawing/2014/main" id="{0D4D2BF8-25D8-42A1-8434-145DA7E5930E}"/>
              </a:ext>
            </a:extLst>
          </p:cNvPr>
          <p:cNvSpPr txBox="1">
            <a:spLocks/>
          </p:cNvSpPr>
          <p:nvPr/>
        </p:nvSpPr>
        <p:spPr>
          <a:xfrm>
            <a:off x="3884780" y="1351722"/>
            <a:ext cx="2845431" cy="853143"/>
          </a:xfrm>
          <a:prstGeom prst="rect">
            <a:avLst/>
          </a:prstGeom>
        </p:spPr>
        <p:txBody>
          <a:bodyPr vert="horz" lIns="0" tIns="0" rIns="0" bIns="0" rtlCol="0" anchor="t" anchorCtr="0">
            <a:noAutofit/>
          </a:bodyPr>
          <a:lstStyle>
            <a:lvl1pPr marL="0" indent="0" algn="l" defTabSz="914400" rtl="0" eaLnBrk="1" latinLnBrk="0" hangingPunct="1">
              <a:lnSpc>
                <a:spcPts val="7000"/>
              </a:lnSpc>
              <a:spcBef>
                <a:spcPts val="0"/>
              </a:spcBef>
              <a:spcAft>
                <a:spcPts val="0"/>
              </a:spcAft>
              <a:buFont typeface="Arial" panose="020B0604020202020204" pitchFamily="34" charset="0"/>
              <a:buNone/>
              <a:defRPr sz="7000" b="1"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26%</a:t>
            </a:r>
            <a:r>
              <a:rPr kumimoji="0" lang="en-GB" sz="3200" b="1" i="0" u="none" strike="noStrike" kern="1200" cap="none" spc="0" normalizeH="0" baseline="0" noProof="0" dirty="0">
                <a:ln>
                  <a:noFill/>
                </a:ln>
                <a:solidFill>
                  <a:srgbClr val="1309D5"/>
                </a:solidFill>
                <a:effectLst/>
                <a:uLnTx/>
                <a:uFillTx/>
                <a:latin typeface="Calibri"/>
                <a:ea typeface="+mn-ea"/>
                <a:cs typeface="+mn-cs"/>
              </a:rPr>
              <a:t>*</a:t>
            </a:r>
          </a:p>
        </p:txBody>
      </p:sp>
      <p:sp>
        <p:nvSpPr>
          <p:cNvPr id="87" name="TextBox 86">
            <a:extLst>
              <a:ext uri="{FF2B5EF4-FFF2-40B4-BE49-F238E27FC236}">
                <a16:creationId xmlns:a16="http://schemas.microsoft.com/office/drawing/2014/main" id="{F243593D-75C9-4143-9C84-06CF40A8E308}"/>
              </a:ext>
            </a:extLst>
          </p:cNvPr>
          <p:cNvSpPr txBox="1"/>
          <p:nvPr/>
        </p:nvSpPr>
        <p:spPr>
          <a:xfrm>
            <a:off x="438627" y="3870178"/>
            <a:ext cx="3120965" cy="742997"/>
          </a:xfrm>
          <a:prstGeom prst="rect">
            <a:avLst/>
          </a:prstGeom>
        </p:spPr>
        <p:txBody>
          <a:bodyPr vert="horz" lIns="0" tIns="0" rIns="0" bIns="0" rtlCol="0" anchor="t" anchorCtr="0">
            <a:noAutofit/>
          </a:bodyPr>
          <a:lstStyle>
            <a:defPPr>
              <a:defRPr lang="en-US"/>
            </a:defPPr>
            <a:lvl1pPr indent="0">
              <a:lnSpc>
                <a:spcPct val="107000"/>
              </a:lnSpc>
              <a:spcBef>
                <a:spcPts val="0"/>
              </a:spcBef>
              <a:spcAft>
                <a:spcPts val="800"/>
              </a:spcAft>
              <a:buFont typeface="Arial" panose="020B0604020202020204" pitchFamily="34" charset="0"/>
              <a:buNone/>
              <a:defRPr sz="1600">
                <a:solidFill>
                  <a:schemeClr val="bg1"/>
                </a:solidFill>
                <a:latin typeface="Calibri" panose="020F0502020204030204" pitchFamily="34" charset="0"/>
                <a:ea typeface="Calibri" panose="020F0502020204030204" pitchFamily="34" charset="0"/>
                <a:cs typeface="Times New Roman" panose="02020603050405020304" pitchFamily="18" charset="0"/>
              </a:defRPr>
            </a:lvl1pPr>
            <a:lvl2pPr marL="0" indent="0">
              <a:lnSpc>
                <a:spcPts val="2160"/>
              </a:lnSpc>
              <a:spcBef>
                <a:spcPts val="0"/>
              </a:spcBef>
              <a:spcAft>
                <a:spcPts val="600"/>
              </a:spcAft>
              <a:buFont typeface="Arial" panose="020B0604020202020204" pitchFamily="34" charset="0"/>
              <a:buNone/>
              <a:defRPr>
                <a:solidFill>
                  <a:schemeClr val="bg1">
                    <a:lumMod val="85000"/>
                    <a:lumOff val="15000"/>
                  </a:schemeClr>
                </a:solidFill>
              </a:defRPr>
            </a:lvl2pPr>
            <a:lvl3pPr marL="217488" indent="-217488">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3pPr>
            <a:lvl4pPr marL="432000" indent="-2159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4pPr>
            <a:lvl5pPr marL="684000" indent="-2160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with bills or credit commitments struggle to keep up, are falling behind or have fallen behind with their commitments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p:txBody>
      </p:sp>
      <p:sp>
        <p:nvSpPr>
          <p:cNvPr id="88" name="Text Placeholder 6">
            <a:extLst>
              <a:ext uri="{FF2B5EF4-FFF2-40B4-BE49-F238E27FC236}">
                <a16:creationId xmlns:a16="http://schemas.microsoft.com/office/drawing/2014/main" id="{5833F577-63A2-40CA-B6E9-A915FAE2DD3D}"/>
              </a:ext>
            </a:extLst>
          </p:cNvPr>
          <p:cNvSpPr txBox="1">
            <a:spLocks/>
          </p:cNvSpPr>
          <p:nvPr/>
        </p:nvSpPr>
        <p:spPr>
          <a:xfrm>
            <a:off x="386830" y="3096547"/>
            <a:ext cx="1578796" cy="773631"/>
          </a:xfrm>
          <a:prstGeom prst="rect">
            <a:avLst/>
          </a:prstGeom>
        </p:spPr>
        <p:txBody>
          <a:bodyPr vert="horz" lIns="0" tIns="0" rIns="0" bIns="0" rtlCol="0" anchor="t" anchorCtr="0">
            <a:noAutofit/>
          </a:bodyPr>
          <a:lstStyle>
            <a:lvl1pPr marL="0" indent="0" algn="l" defTabSz="914400" rtl="0" eaLnBrk="1" latinLnBrk="0" hangingPunct="1">
              <a:lnSpc>
                <a:spcPts val="7000"/>
              </a:lnSpc>
              <a:spcBef>
                <a:spcPts val="0"/>
              </a:spcBef>
              <a:spcAft>
                <a:spcPts val="0"/>
              </a:spcAft>
              <a:buFont typeface="Arial" panose="020B0604020202020204" pitchFamily="34" charset="0"/>
              <a:buNone/>
              <a:defRPr sz="7000" b="1"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51%</a:t>
            </a:r>
          </a:p>
        </p:txBody>
      </p:sp>
      <p:sp>
        <p:nvSpPr>
          <p:cNvPr id="92" name="Text Placeholder 4">
            <a:extLst>
              <a:ext uri="{FF2B5EF4-FFF2-40B4-BE49-F238E27FC236}">
                <a16:creationId xmlns:a16="http://schemas.microsoft.com/office/drawing/2014/main" id="{8330CBC4-3047-4529-BF1A-07DCFF12B813}"/>
              </a:ext>
            </a:extLst>
          </p:cNvPr>
          <p:cNvSpPr txBox="1">
            <a:spLocks/>
          </p:cNvSpPr>
          <p:nvPr/>
        </p:nvSpPr>
        <p:spPr>
          <a:xfrm>
            <a:off x="3944911" y="3924089"/>
            <a:ext cx="2648992" cy="719409"/>
          </a:xfrm>
          <a:prstGeom prst="rect">
            <a:avLst/>
          </a:prstGeom>
        </p:spPr>
        <p:txBody>
          <a:bodyPr vert="horz" lIns="0" tIns="0" rIns="0" bIns="0" rtlCol="0" anchor="t" anchorCtr="0">
            <a:normAutofit/>
          </a:bodyPr>
          <a:lstStyle>
            <a:lvl1pPr marL="0" indent="0" algn="l" defTabSz="914400" rtl="0" eaLnBrk="1" latinLnBrk="0" hangingPunct="1">
              <a:lnSpc>
                <a:spcPts val="1800"/>
              </a:lnSpc>
              <a:spcBef>
                <a:spcPts val="0"/>
              </a:spcBef>
              <a:spcAft>
                <a:spcPts val="0"/>
              </a:spcAft>
              <a:buFont typeface="Arial" panose="020B0604020202020204" pitchFamily="34" charset="0"/>
              <a:buNone/>
              <a:defRPr sz="1600" kern="1200">
                <a:solidFill>
                  <a:schemeClr val="bg1">
                    <a:lumMod val="85000"/>
                    <a:lumOff val="15000"/>
                  </a:schemeClr>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3" name="Text Placeholder 6">
            <a:extLst>
              <a:ext uri="{FF2B5EF4-FFF2-40B4-BE49-F238E27FC236}">
                <a16:creationId xmlns:a16="http://schemas.microsoft.com/office/drawing/2014/main" id="{86716279-25DD-42E4-90FB-26203C362063}"/>
              </a:ext>
            </a:extLst>
          </p:cNvPr>
          <p:cNvSpPr txBox="1">
            <a:spLocks/>
          </p:cNvSpPr>
          <p:nvPr/>
        </p:nvSpPr>
        <p:spPr>
          <a:xfrm>
            <a:off x="3884781" y="3096235"/>
            <a:ext cx="2313994" cy="773633"/>
          </a:xfrm>
          <a:prstGeom prst="rect">
            <a:avLst/>
          </a:prstGeom>
        </p:spPr>
        <p:txBody>
          <a:bodyPr vert="horz" lIns="0" tIns="0" rIns="0" bIns="0" rtlCol="0" anchor="t" anchorCtr="0">
            <a:noAutofit/>
          </a:bodyPr>
          <a:lstStyle>
            <a:defPPr>
              <a:defRPr lang="en-US"/>
            </a:defPPr>
            <a:lvl1pPr indent="0">
              <a:lnSpc>
                <a:spcPts val="7000"/>
              </a:lnSpc>
              <a:spcBef>
                <a:spcPts val="0"/>
              </a:spcBef>
              <a:spcAft>
                <a:spcPts val="0"/>
              </a:spcAft>
              <a:buFont typeface="Arial" panose="020B0604020202020204" pitchFamily="34" charset="0"/>
              <a:buNone/>
              <a:defRPr sz="7000" b="1">
                <a:solidFill>
                  <a:srgbClr val="00A4DE"/>
                </a:solidFill>
              </a:defRPr>
            </a:lvl1pPr>
            <a:lvl2pPr marL="0" indent="0">
              <a:lnSpc>
                <a:spcPts val="2160"/>
              </a:lnSpc>
              <a:spcBef>
                <a:spcPts val="0"/>
              </a:spcBef>
              <a:spcAft>
                <a:spcPts val="600"/>
              </a:spcAft>
              <a:buFont typeface="Arial" panose="020B0604020202020204" pitchFamily="34" charset="0"/>
              <a:buNone/>
              <a:defRPr>
                <a:solidFill>
                  <a:schemeClr val="bg1">
                    <a:lumMod val="85000"/>
                    <a:lumOff val="15000"/>
                  </a:schemeClr>
                </a:solidFill>
              </a:defRPr>
            </a:lvl2pPr>
            <a:lvl3pPr marL="217488" indent="-217488">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3pPr>
            <a:lvl4pPr marL="432000" indent="-2159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4pPr>
            <a:lvl5pPr marL="684000" indent="-216000">
              <a:lnSpc>
                <a:spcPts val="2160"/>
              </a:lnSpc>
              <a:spcBef>
                <a:spcPts val="0"/>
              </a:spcBef>
              <a:spcAft>
                <a:spcPts val="600"/>
              </a:spcAft>
              <a:buFont typeface="Arial" panose="020B0604020202020204" pitchFamily="34" charset="0"/>
              <a:buChar char="•"/>
              <a:defRPr>
                <a:solidFill>
                  <a:schemeClr val="bg1">
                    <a:lumMod val="85000"/>
                    <a:lumOff val="1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kumimoji="0" lang="en-GB" sz="7000" b="1" i="0" u="none" strike="noStrike" kern="1200" cap="none" spc="0" normalizeH="0" baseline="0" noProof="0" dirty="0">
                <a:ln>
                  <a:noFill/>
                </a:ln>
                <a:solidFill>
                  <a:srgbClr val="1309D5"/>
                </a:solidFill>
                <a:effectLst/>
                <a:uLnTx/>
                <a:uFillTx/>
                <a:latin typeface="Calibri"/>
                <a:ea typeface="+mn-ea"/>
                <a:cs typeface="+mn-cs"/>
              </a:rPr>
              <a:t>55%</a:t>
            </a:r>
          </a:p>
        </p:txBody>
      </p:sp>
      <p:sp>
        <p:nvSpPr>
          <p:cNvPr id="23" name="TextBox 22">
            <a:extLst>
              <a:ext uri="{FF2B5EF4-FFF2-40B4-BE49-F238E27FC236}">
                <a16:creationId xmlns:a16="http://schemas.microsoft.com/office/drawing/2014/main" id="{E7E51A23-0295-4702-9038-07BB535F7FAC}"/>
              </a:ext>
            </a:extLst>
          </p:cNvPr>
          <p:cNvSpPr txBox="1"/>
          <p:nvPr/>
        </p:nvSpPr>
        <p:spPr>
          <a:xfrm>
            <a:off x="3801394" y="6035289"/>
            <a:ext cx="2639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 based on working age population</a:t>
            </a:r>
          </a:p>
        </p:txBody>
      </p:sp>
      <p:sp>
        <p:nvSpPr>
          <p:cNvPr id="9" name="TextBox 8">
            <a:extLst>
              <a:ext uri="{FF2B5EF4-FFF2-40B4-BE49-F238E27FC236}">
                <a16:creationId xmlns:a16="http://schemas.microsoft.com/office/drawing/2014/main" id="{FF3F3A9B-74E2-F1B1-3285-BB92D59C87F6}"/>
              </a:ext>
            </a:extLst>
          </p:cNvPr>
          <p:cNvSpPr txBox="1"/>
          <p:nvPr/>
        </p:nvSpPr>
        <p:spPr>
          <a:xfrm>
            <a:off x="3801394" y="2142964"/>
            <a:ext cx="2397362" cy="77367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couldn’t pay unexpected bill of £300 from spare money or affordable borrowing</a:t>
            </a:r>
          </a:p>
        </p:txBody>
      </p:sp>
      <p:pic>
        <p:nvPicPr>
          <p:cNvPr id="11" name="Picture 10">
            <a:extLst>
              <a:ext uri="{FF2B5EF4-FFF2-40B4-BE49-F238E27FC236}">
                <a16:creationId xmlns:a16="http://schemas.microsoft.com/office/drawing/2014/main" id="{9C4A03D9-BBCB-30C4-A14D-28D34F8B27AB}"/>
              </a:ext>
            </a:extLst>
          </p:cNvPr>
          <p:cNvPicPr>
            <a:picLocks noChangeAspect="1"/>
          </p:cNvPicPr>
          <p:nvPr/>
        </p:nvPicPr>
        <p:blipFill>
          <a:blip r:embed="rId2"/>
          <a:stretch>
            <a:fillRect/>
          </a:stretch>
        </p:blipFill>
        <p:spPr>
          <a:xfrm>
            <a:off x="6440558" y="1"/>
            <a:ext cx="5751441" cy="6857999"/>
          </a:xfrm>
          <a:prstGeom prst="rect">
            <a:avLst/>
          </a:prstGeom>
        </p:spPr>
      </p:pic>
      <p:pic>
        <p:nvPicPr>
          <p:cNvPr id="6" name="Picture 5" descr="A blue and white logo&#10;&#10;Description automatically generated">
            <a:extLst>
              <a:ext uri="{FF2B5EF4-FFF2-40B4-BE49-F238E27FC236}">
                <a16:creationId xmlns:a16="http://schemas.microsoft.com/office/drawing/2014/main" id="{E675D545-7984-92EA-2913-2CD3878C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886" y="101660"/>
            <a:ext cx="1988904" cy="837836"/>
          </a:xfrm>
          <a:prstGeom prst="rect">
            <a:avLst/>
          </a:prstGeom>
        </p:spPr>
      </p:pic>
    </p:spTree>
    <p:extLst>
      <p:ext uri="{BB962C8B-B14F-4D97-AF65-F5344CB8AC3E}">
        <p14:creationId xmlns:p14="http://schemas.microsoft.com/office/powerpoint/2010/main" val="335336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763B-3553-4574-AC9B-C682C4B0D059}"/>
              </a:ext>
            </a:extLst>
          </p:cNvPr>
          <p:cNvSpPr>
            <a:spLocks noGrp="1"/>
          </p:cNvSpPr>
          <p:nvPr>
            <p:ph type="title"/>
          </p:nvPr>
        </p:nvSpPr>
        <p:spPr/>
        <p:txBody>
          <a:bodyPr>
            <a:normAutofit fontScale="90000"/>
          </a:bodyPr>
          <a:lstStyle/>
          <a:p>
            <a:br>
              <a:rPr lang="en-GB" dirty="0"/>
            </a:br>
            <a:endParaRPr lang="en-GB" dirty="0"/>
          </a:p>
        </p:txBody>
      </p:sp>
      <p:pic>
        <p:nvPicPr>
          <p:cNvPr id="8" name="Content Placeholder 7">
            <a:extLst>
              <a:ext uri="{FF2B5EF4-FFF2-40B4-BE49-F238E27FC236}">
                <a16:creationId xmlns:a16="http://schemas.microsoft.com/office/drawing/2014/main" id="{5A4C09D9-8966-4D4B-AF55-2B99A82207F2}"/>
              </a:ext>
            </a:extLst>
          </p:cNvPr>
          <p:cNvPicPr>
            <a:picLocks noGrp="1" noChangeAspect="1"/>
          </p:cNvPicPr>
          <p:nvPr>
            <p:ph idx="1"/>
          </p:nvPr>
        </p:nvPicPr>
        <p:blipFill>
          <a:blip r:embed="rId3"/>
          <a:stretch>
            <a:fillRect/>
          </a:stretch>
        </p:blipFill>
        <p:spPr>
          <a:xfrm>
            <a:off x="-28048" y="-44260"/>
            <a:ext cx="6152098" cy="6902260"/>
          </a:xfrm>
          <a:prstGeom prst="rect">
            <a:avLst/>
          </a:prstGeom>
        </p:spPr>
      </p:pic>
      <p:sp>
        <p:nvSpPr>
          <p:cNvPr id="5" name="Slide Number Placeholder 4">
            <a:extLst>
              <a:ext uri="{FF2B5EF4-FFF2-40B4-BE49-F238E27FC236}">
                <a16:creationId xmlns:a16="http://schemas.microsoft.com/office/drawing/2014/main" id="{584D35DB-C1B9-4572-AC20-B496C71B8D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AB34E30-6B02-4373-91DC-C4238FD16C27}"/>
              </a:ext>
            </a:extLst>
          </p:cNvPr>
          <p:cNvSpPr txBox="1"/>
          <p:nvPr/>
        </p:nvSpPr>
        <p:spPr>
          <a:xfrm>
            <a:off x="274881" y="479684"/>
            <a:ext cx="564967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There is a strong relationship between Financial Wellbeing Indicators &amp; Mental Health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4E472D0-75EF-4D00-A3C2-6E6BAA321D8E}"/>
              </a:ext>
            </a:extLst>
          </p:cNvPr>
          <p:cNvSpPr txBox="1"/>
          <p:nvPr/>
        </p:nvSpPr>
        <p:spPr>
          <a:xfrm>
            <a:off x="321425" y="1878676"/>
            <a:ext cx="564967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A4D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74% of people who experience a mental health problem struggle to keep up with bills and payments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25% of people who experience a mental health problem are likely to be in problem debt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91% of people who are struggling with their mental health avoid talking about money, often because they feel embarrassed, guilt or shame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Given the known links between mental health and money, we recommend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normalising</a:t>
            </a:r>
            <a:r>
              <a:rPr kumimoji="0" lang="en-US" sz="1600" b="0" i="0" u="none" strike="noStrike" kern="1200" cap="none" spc="0" normalizeH="0" baseline="0" noProof="0" dirty="0">
                <a:ln>
                  <a:noFill/>
                </a:ln>
                <a:solidFill>
                  <a:prstClr val="white"/>
                </a:solidFill>
                <a:effectLst/>
                <a:uLnTx/>
                <a:uFillTx/>
                <a:latin typeface="Calibri"/>
                <a:ea typeface="+mn-ea"/>
                <a:cs typeface="+mn-cs"/>
              </a:rPr>
              <a:t> conversations about money to reduce these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Adult FW Survey 2022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MaPS</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The Facts (2019) Money and Mental Health Policy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Institue</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817C3DF-5ED7-943F-337A-A42BACD23CA8}"/>
              </a:ext>
            </a:extLst>
          </p:cNvPr>
          <p:cNvPicPr>
            <a:picLocks noChangeAspect="1"/>
          </p:cNvPicPr>
          <p:nvPr/>
        </p:nvPicPr>
        <p:blipFill>
          <a:blip r:embed="rId4"/>
          <a:stretch>
            <a:fillRect/>
          </a:stretch>
        </p:blipFill>
        <p:spPr>
          <a:xfrm>
            <a:off x="6124050" y="-22130"/>
            <a:ext cx="6016753" cy="6858000"/>
          </a:xfrm>
          <a:prstGeom prst="rect">
            <a:avLst/>
          </a:prstGeom>
        </p:spPr>
      </p:pic>
      <p:pic>
        <p:nvPicPr>
          <p:cNvPr id="6" name="Picture 5" descr="A blue and white logo&#10;&#10;Description automatically generated">
            <a:extLst>
              <a:ext uri="{FF2B5EF4-FFF2-40B4-BE49-F238E27FC236}">
                <a16:creationId xmlns:a16="http://schemas.microsoft.com/office/drawing/2014/main" id="{6B9D7DEB-CF95-157A-6927-4460D6F41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2768" y="27749"/>
            <a:ext cx="1883881" cy="793594"/>
          </a:xfrm>
          <a:prstGeom prst="rect">
            <a:avLst/>
          </a:prstGeom>
        </p:spPr>
      </p:pic>
    </p:spTree>
    <p:extLst>
      <p:ext uri="{BB962C8B-B14F-4D97-AF65-F5344CB8AC3E}">
        <p14:creationId xmlns:p14="http://schemas.microsoft.com/office/powerpoint/2010/main" val="2296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763B-3553-4574-AC9B-C682C4B0D059}"/>
              </a:ext>
            </a:extLst>
          </p:cNvPr>
          <p:cNvSpPr>
            <a:spLocks noGrp="1"/>
          </p:cNvSpPr>
          <p:nvPr>
            <p:ph type="title"/>
          </p:nvPr>
        </p:nvSpPr>
        <p:spPr/>
        <p:txBody>
          <a:bodyPr>
            <a:normAutofit fontScale="90000"/>
          </a:bodyPr>
          <a:lstStyle/>
          <a:p>
            <a:br>
              <a:rPr lang="en-GB" dirty="0"/>
            </a:br>
            <a:endParaRPr lang="en-GB" dirty="0"/>
          </a:p>
        </p:txBody>
      </p:sp>
      <p:pic>
        <p:nvPicPr>
          <p:cNvPr id="8" name="Content Placeholder 7">
            <a:extLst>
              <a:ext uri="{FF2B5EF4-FFF2-40B4-BE49-F238E27FC236}">
                <a16:creationId xmlns:a16="http://schemas.microsoft.com/office/drawing/2014/main" id="{5A4C09D9-8966-4D4B-AF55-2B99A82207F2}"/>
              </a:ext>
            </a:extLst>
          </p:cNvPr>
          <p:cNvPicPr>
            <a:picLocks noGrp="1" noChangeAspect="1"/>
          </p:cNvPicPr>
          <p:nvPr>
            <p:ph idx="1"/>
          </p:nvPr>
        </p:nvPicPr>
        <p:blipFill>
          <a:blip r:embed="rId3"/>
          <a:stretch>
            <a:fillRect/>
          </a:stretch>
        </p:blipFill>
        <p:spPr>
          <a:xfrm>
            <a:off x="0" y="0"/>
            <a:ext cx="12220048" cy="7017807"/>
          </a:xfrm>
          <a:prstGeom prst="rect">
            <a:avLst/>
          </a:prstGeom>
        </p:spPr>
      </p:pic>
      <p:sp>
        <p:nvSpPr>
          <p:cNvPr id="5" name="Slide Number Placeholder 4">
            <a:extLst>
              <a:ext uri="{FF2B5EF4-FFF2-40B4-BE49-F238E27FC236}">
                <a16:creationId xmlns:a16="http://schemas.microsoft.com/office/drawing/2014/main" id="{584D35DB-C1B9-4572-AC20-B496C71B8D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00378F6B-3279-A95A-6B67-918C799E4A44}"/>
              </a:ext>
            </a:extLst>
          </p:cNvPr>
          <p:cNvSpPr txBox="1"/>
          <p:nvPr/>
        </p:nvSpPr>
        <p:spPr>
          <a:xfrm>
            <a:off x="5104015" y="544153"/>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48E211F-C5EB-3032-AC2B-3AF6BBF124EE}"/>
              </a:ext>
            </a:extLst>
          </p:cNvPr>
          <p:cNvPicPr>
            <a:picLocks noChangeAspect="1"/>
          </p:cNvPicPr>
          <p:nvPr/>
        </p:nvPicPr>
        <p:blipFill rotWithShape="1">
          <a:blip r:embed="rId4"/>
          <a:srcRect t="15869" r="1728" b="20162"/>
          <a:stretch/>
        </p:blipFill>
        <p:spPr>
          <a:xfrm>
            <a:off x="162891" y="1352203"/>
            <a:ext cx="8748573" cy="4063021"/>
          </a:xfrm>
          <a:prstGeom prst="rect">
            <a:avLst/>
          </a:prstGeom>
        </p:spPr>
      </p:pic>
      <p:pic>
        <p:nvPicPr>
          <p:cNvPr id="7" name="Picture 6">
            <a:extLst>
              <a:ext uri="{FF2B5EF4-FFF2-40B4-BE49-F238E27FC236}">
                <a16:creationId xmlns:a16="http://schemas.microsoft.com/office/drawing/2014/main" id="{5205BA48-6371-96D4-4194-BB99DB686D6B}"/>
              </a:ext>
            </a:extLst>
          </p:cNvPr>
          <p:cNvPicPr>
            <a:picLocks noChangeAspect="1"/>
          </p:cNvPicPr>
          <p:nvPr/>
        </p:nvPicPr>
        <p:blipFill rotWithShape="1">
          <a:blip r:embed="rId5"/>
          <a:srcRect l="71010" t="15112" b="38666"/>
          <a:stretch/>
        </p:blipFill>
        <p:spPr>
          <a:xfrm>
            <a:off x="9143999" y="1844040"/>
            <a:ext cx="2982191" cy="3169920"/>
          </a:xfrm>
          <a:prstGeom prst="rect">
            <a:avLst/>
          </a:prstGeom>
        </p:spPr>
      </p:pic>
      <p:pic>
        <p:nvPicPr>
          <p:cNvPr id="10" name="Picture 9">
            <a:extLst>
              <a:ext uri="{FF2B5EF4-FFF2-40B4-BE49-F238E27FC236}">
                <a16:creationId xmlns:a16="http://schemas.microsoft.com/office/drawing/2014/main" id="{4820DD9C-561E-2A95-CB17-FFEA5FEA84A3}"/>
              </a:ext>
            </a:extLst>
          </p:cNvPr>
          <p:cNvPicPr>
            <a:picLocks noChangeAspect="1"/>
          </p:cNvPicPr>
          <p:nvPr/>
        </p:nvPicPr>
        <p:blipFill>
          <a:blip r:embed="rId6"/>
          <a:stretch>
            <a:fillRect/>
          </a:stretch>
        </p:blipFill>
        <p:spPr>
          <a:xfrm>
            <a:off x="10196088" y="105734"/>
            <a:ext cx="1896020" cy="1079086"/>
          </a:xfrm>
          <a:prstGeom prst="rect">
            <a:avLst/>
          </a:prstGeom>
        </p:spPr>
      </p:pic>
      <p:pic>
        <p:nvPicPr>
          <p:cNvPr id="11" name="Picture 10">
            <a:extLst>
              <a:ext uri="{FF2B5EF4-FFF2-40B4-BE49-F238E27FC236}">
                <a16:creationId xmlns:a16="http://schemas.microsoft.com/office/drawing/2014/main" id="{BEA1878A-E6A7-4F82-3AF7-00EF18CD8160}"/>
              </a:ext>
            </a:extLst>
          </p:cNvPr>
          <p:cNvPicPr>
            <a:picLocks noChangeAspect="1"/>
          </p:cNvPicPr>
          <p:nvPr/>
        </p:nvPicPr>
        <p:blipFill>
          <a:blip r:embed="rId7"/>
          <a:stretch>
            <a:fillRect/>
          </a:stretch>
        </p:blipFill>
        <p:spPr>
          <a:xfrm>
            <a:off x="734363" y="5602990"/>
            <a:ext cx="7437765" cy="1164437"/>
          </a:xfrm>
          <a:prstGeom prst="rect">
            <a:avLst/>
          </a:prstGeom>
        </p:spPr>
      </p:pic>
      <p:sp>
        <p:nvSpPr>
          <p:cNvPr id="13" name="TextBox 12">
            <a:extLst>
              <a:ext uri="{FF2B5EF4-FFF2-40B4-BE49-F238E27FC236}">
                <a16:creationId xmlns:a16="http://schemas.microsoft.com/office/drawing/2014/main" id="{60F68B56-0DD4-CC36-95E6-A0C74B5844BD}"/>
              </a:ext>
            </a:extLst>
          </p:cNvPr>
          <p:cNvSpPr txBox="1"/>
          <p:nvPr/>
        </p:nvSpPr>
        <p:spPr>
          <a:xfrm>
            <a:off x="10895384" y="6461076"/>
            <a:ext cx="182325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embed</a:t>
            </a:r>
          </a:p>
        </p:txBody>
      </p:sp>
    </p:spTree>
    <p:extLst>
      <p:ext uri="{BB962C8B-B14F-4D97-AF65-F5344CB8AC3E}">
        <p14:creationId xmlns:p14="http://schemas.microsoft.com/office/powerpoint/2010/main" val="139233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F96D3C-62BF-73A3-486B-8ABE44DC7075}"/>
              </a:ext>
            </a:extLst>
          </p:cNvPr>
          <p:cNvSpPr/>
          <p:nvPr/>
        </p:nvSpPr>
        <p:spPr>
          <a:xfrm>
            <a:off x="305603" y="1352916"/>
            <a:ext cx="5541015" cy="2410735"/>
          </a:xfrm>
          <a:prstGeom prst="rect">
            <a:avLst/>
          </a:prstGeom>
          <a:solidFill>
            <a:srgbClr val="00A4D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A67C102-1C9A-12C5-2570-75432662C311}"/>
              </a:ext>
            </a:extLst>
          </p:cNvPr>
          <p:cNvSpPr/>
          <p:nvPr/>
        </p:nvSpPr>
        <p:spPr>
          <a:xfrm>
            <a:off x="305603" y="3808575"/>
            <a:ext cx="5541015" cy="2410735"/>
          </a:xfrm>
          <a:prstGeom prst="rect">
            <a:avLst/>
          </a:prstGeom>
          <a:solidFill>
            <a:srgbClr val="00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5F5DF2E-1A8B-910C-3F2A-5633D12BFAD4}"/>
              </a:ext>
            </a:extLst>
          </p:cNvPr>
          <p:cNvSpPr/>
          <p:nvPr/>
        </p:nvSpPr>
        <p:spPr>
          <a:xfrm>
            <a:off x="5993353" y="1352916"/>
            <a:ext cx="5788224" cy="2410735"/>
          </a:xfrm>
          <a:prstGeom prst="rect">
            <a:avLst/>
          </a:prstGeom>
          <a:solidFill>
            <a:srgbClr val="00A4D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65FA4A3-B028-0DDC-DDAC-0D87E70AF953}"/>
              </a:ext>
            </a:extLst>
          </p:cNvPr>
          <p:cNvSpPr/>
          <p:nvPr/>
        </p:nvSpPr>
        <p:spPr>
          <a:xfrm>
            <a:off x="6009247" y="3808575"/>
            <a:ext cx="5772330" cy="2410735"/>
          </a:xfrm>
          <a:prstGeom prst="rect">
            <a:avLst/>
          </a:prstGeom>
          <a:solidFill>
            <a:srgbClr val="00A4D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C9FAFDB6-A356-4A17-A912-383EFAFAAC43}"/>
              </a:ext>
            </a:extLst>
          </p:cNvPr>
          <p:cNvSpPr>
            <a:spLocks noGrp="1"/>
          </p:cNvSpPr>
          <p:nvPr>
            <p:ph type="title"/>
          </p:nvPr>
        </p:nvSpPr>
        <p:spPr>
          <a:xfrm>
            <a:off x="432002" y="479687"/>
            <a:ext cx="5282998" cy="1211003"/>
          </a:xfrm>
        </p:spPr>
        <p:txBody>
          <a:bodyPr>
            <a:normAutofit/>
          </a:bodyPr>
          <a:lstStyle/>
          <a:p>
            <a:r>
              <a:rPr lang="en-GB" sz="3200"/>
              <a:t>Programme credentials </a:t>
            </a:r>
          </a:p>
        </p:txBody>
      </p:sp>
      <p:sp>
        <p:nvSpPr>
          <p:cNvPr id="3" name="TextBox 2">
            <a:extLst>
              <a:ext uri="{FF2B5EF4-FFF2-40B4-BE49-F238E27FC236}">
                <a16:creationId xmlns:a16="http://schemas.microsoft.com/office/drawing/2014/main" id="{6662030D-2332-2AB8-1AEB-BE3632FD0021}"/>
              </a:ext>
            </a:extLst>
          </p:cNvPr>
          <p:cNvSpPr txBox="1"/>
          <p:nvPr/>
        </p:nvSpPr>
        <p:spPr>
          <a:xfrm>
            <a:off x="7764842" y="2705900"/>
            <a:ext cx="40888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75000"/>
                    <a:lumOff val="25000"/>
                  </a:prstClr>
                </a:solidFill>
                <a:effectLst/>
                <a:uLnTx/>
                <a:uFillTx/>
                <a:latin typeface="Calibri"/>
                <a:ea typeface="+mn-ea"/>
                <a:cs typeface="+mn-cs"/>
              </a:rPr>
              <a:t>UK wide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75000"/>
                    <a:lumOff val="25000"/>
                  </a:prstClr>
                </a:solidFill>
                <a:effectLst/>
                <a:uLnTx/>
                <a:uFillTx/>
                <a:latin typeface="Calibri"/>
                <a:ea typeface="+mn-ea"/>
                <a:cs typeface="+mn-cs"/>
              </a:rPr>
              <a:t>Working with partners and in networks across England, Wales, Scotland and Northern Ireland</a:t>
            </a:r>
          </a:p>
        </p:txBody>
      </p:sp>
      <p:sp>
        <p:nvSpPr>
          <p:cNvPr id="11" name="Oval 10">
            <a:extLst>
              <a:ext uri="{FF2B5EF4-FFF2-40B4-BE49-F238E27FC236}">
                <a16:creationId xmlns:a16="http://schemas.microsoft.com/office/drawing/2014/main" id="{BA300DF1-B636-52B6-A53E-C5A7B888026C}"/>
              </a:ext>
            </a:extLst>
          </p:cNvPr>
          <p:cNvSpPr/>
          <p:nvPr/>
        </p:nvSpPr>
        <p:spPr>
          <a:xfrm>
            <a:off x="3958645" y="1887109"/>
            <a:ext cx="3775945" cy="35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descr="Text&#10;&#10;Description automatically generated with low confidence">
            <a:extLst>
              <a:ext uri="{FF2B5EF4-FFF2-40B4-BE49-F238E27FC236}">
                <a16:creationId xmlns:a16="http://schemas.microsoft.com/office/drawing/2014/main" id="{769DD65D-2C61-CFD4-E7A7-69295D88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9354" y="2853609"/>
            <a:ext cx="2562865" cy="1630286"/>
          </a:xfrm>
          <a:prstGeom prst="rect">
            <a:avLst/>
          </a:prstGeom>
        </p:spPr>
      </p:pic>
      <p:sp>
        <p:nvSpPr>
          <p:cNvPr id="19" name="TextBox 18">
            <a:extLst>
              <a:ext uri="{FF2B5EF4-FFF2-40B4-BE49-F238E27FC236}">
                <a16:creationId xmlns:a16="http://schemas.microsoft.com/office/drawing/2014/main" id="{B6C27499-9A18-D8D7-8DDC-9FEF6FC08D69}"/>
              </a:ext>
            </a:extLst>
          </p:cNvPr>
          <p:cNvSpPr txBox="1"/>
          <p:nvPr/>
        </p:nvSpPr>
        <p:spPr>
          <a:xfrm>
            <a:off x="7764842" y="5357888"/>
            <a:ext cx="408889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75000"/>
                    <a:lumOff val="25000"/>
                  </a:prstClr>
                </a:solidFill>
                <a:effectLst/>
                <a:uLnTx/>
                <a:uFillTx/>
                <a:latin typeface="Calibri"/>
                <a:ea typeface="+mn-ea"/>
                <a:cs typeface="+mn-cs"/>
              </a:rPr>
              <a:t>City &amp; Guilds recognition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Calibri"/>
                <a:ea typeface="+mn-ea"/>
                <a:cs typeface="+mn-cs"/>
              </a:rPr>
              <a:t>Money Guidance Foundation Course </a:t>
            </a:r>
            <a:endParaRPr kumimoji="0" lang="en-GB" sz="1800" b="0" i="0" u="none" strike="noStrike" kern="1200" cap="none" spc="0" normalizeH="0" baseline="0" noProof="0">
              <a:ln>
                <a:noFill/>
              </a:ln>
              <a:solidFill>
                <a:prstClr val="black">
                  <a:lumMod val="75000"/>
                  <a:lumOff val="25000"/>
                </a:prstClr>
              </a:solidFill>
              <a:effectLst/>
              <a:uLnTx/>
              <a:uFillTx/>
              <a:latin typeface="Calibri"/>
              <a:ea typeface="+mn-ea"/>
              <a:cs typeface="Calibri" panose="020F0502020204030204"/>
            </a:endParaRPr>
          </a:p>
        </p:txBody>
      </p:sp>
      <p:sp>
        <p:nvSpPr>
          <p:cNvPr id="22" name="TextBox 21">
            <a:extLst>
              <a:ext uri="{FF2B5EF4-FFF2-40B4-BE49-F238E27FC236}">
                <a16:creationId xmlns:a16="http://schemas.microsoft.com/office/drawing/2014/main" id="{64E984F0-A4DF-92BC-A043-1069AF316404}"/>
              </a:ext>
            </a:extLst>
          </p:cNvPr>
          <p:cNvSpPr txBox="1"/>
          <p:nvPr/>
        </p:nvSpPr>
        <p:spPr>
          <a:xfrm>
            <a:off x="401984" y="3154884"/>
            <a:ext cx="43349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75000"/>
                    <a:lumOff val="25000"/>
                  </a:prstClr>
                </a:solidFill>
                <a:effectLst/>
                <a:uLnTx/>
                <a:uFillTx/>
                <a:latin typeface="Calibri"/>
                <a:ea typeface="+mn-ea"/>
                <a:cs typeface="+mn-cs"/>
              </a:rPr>
              <a:t>Government backed </a:t>
            </a:r>
          </a:p>
        </p:txBody>
      </p:sp>
      <p:sp>
        <p:nvSpPr>
          <p:cNvPr id="23" name="TextBox 22">
            <a:extLst>
              <a:ext uri="{FF2B5EF4-FFF2-40B4-BE49-F238E27FC236}">
                <a16:creationId xmlns:a16="http://schemas.microsoft.com/office/drawing/2014/main" id="{B4ED062D-2B58-6EC0-A7A9-E303D368CDFA}"/>
              </a:ext>
            </a:extLst>
          </p:cNvPr>
          <p:cNvSpPr txBox="1"/>
          <p:nvPr/>
        </p:nvSpPr>
        <p:spPr>
          <a:xfrm>
            <a:off x="472831" y="5372123"/>
            <a:ext cx="2605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75000"/>
                    <a:lumOff val="25000"/>
                  </a:prstClr>
                </a:solidFill>
                <a:effectLst/>
                <a:uLnTx/>
                <a:uFillTx/>
                <a:latin typeface="Calibri"/>
                <a:ea typeface="+mn-ea"/>
                <a:cs typeface="+mn-cs"/>
              </a:rPr>
              <a:t>Proven to work </a:t>
            </a:r>
          </a:p>
        </p:txBody>
      </p:sp>
      <p:sp>
        <p:nvSpPr>
          <p:cNvPr id="5" name="Rectangle 4">
            <a:extLst>
              <a:ext uri="{FF2B5EF4-FFF2-40B4-BE49-F238E27FC236}">
                <a16:creationId xmlns:a16="http://schemas.microsoft.com/office/drawing/2014/main" id="{6D167E8F-F22A-C063-08B4-02D25C687117}"/>
              </a:ext>
            </a:extLst>
          </p:cNvPr>
          <p:cNvSpPr/>
          <p:nvPr/>
        </p:nvSpPr>
        <p:spPr>
          <a:xfrm flipV="1">
            <a:off x="-1" y="1233557"/>
            <a:ext cx="11781577" cy="1254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descr="Logo&#10;&#10;Description automatically generated">
            <a:extLst>
              <a:ext uri="{FF2B5EF4-FFF2-40B4-BE49-F238E27FC236}">
                <a16:creationId xmlns:a16="http://schemas.microsoft.com/office/drawing/2014/main" id="{2932579B-8BF1-CFB5-7114-589A19EB6F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337" y="1445975"/>
            <a:ext cx="2712143" cy="1506746"/>
          </a:xfrm>
          <a:prstGeom prst="rect">
            <a:avLst/>
          </a:prstGeom>
        </p:spPr>
      </p:pic>
      <p:pic>
        <p:nvPicPr>
          <p:cNvPr id="21" name="Graphic 20" descr="Completed with solid fill">
            <a:extLst>
              <a:ext uri="{FF2B5EF4-FFF2-40B4-BE49-F238E27FC236}">
                <a16:creationId xmlns:a16="http://schemas.microsoft.com/office/drawing/2014/main" id="{92B5D50F-9C6C-D963-97FB-72FFC217F1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2337" y="3880267"/>
            <a:ext cx="1921408" cy="1921408"/>
          </a:xfrm>
          <a:prstGeom prst="rect">
            <a:avLst/>
          </a:prstGeom>
          <a:effectLst>
            <a:outerShdw blurRad="50800" dist="38100" dir="2700000" algn="tl" rotWithShape="0">
              <a:prstClr val="black">
                <a:alpha val="40000"/>
              </a:prstClr>
            </a:outerShdw>
          </a:effectLst>
        </p:spPr>
      </p:pic>
      <p:pic>
        <p:nvPicPr>
          <p:cNvPr id="1032" name="Picture 8" descr="City &amp; Guilds Assured Accreditation Upgrade | NAC Online">
            <a:extLst>
              <a:ext uri="{FF2B5EF4-FFF2-40B4-BE49-F238E27FC236}">
                <a16:creationId xmlns:a16="http://schemas.microsoft.com/office/drawing/2014/main" id="{60B92939-301B-8AB7-7AF7-2C275B9E186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11857" y="3922800"/>
            <a:ext cx="1328646" cy="1433862"/>
          </a:xfrm>
          <a:prstGeom prst="rect">
            <a:avLst/>
          </a:prstGeom>
          <a:noFill/>
          <a:extLst>
            <a:ext uri="{909E8E84-426E-40DD-AFC4-6F175D3DCCD1}">
              <a14:hiddenFill xmlns:a14="http://schemas.microsoft.com/office/drawing/2010/main">
                <a:solidFill>
                  <a:srgbClr val="FFFFFF"/>
                </a:solidFill>
              </a14:hiddenFill>
            </a:ext>
          </a:extLst>
        </p:spPr>
      </p:pic>
      <p:sp>
        <p:nvSpPr>
          <p:cNvPr id="27" name="Wave 26">
            <a:extLst>
              <a:ext uri="{FF2B5EF4-FFF2-40B4-BE49-F238E27FC236}">
                <a16:creationId xmlns:a16="http://schemas.microsoft.com/office/drawing/2014/main" id="{5157856B-D872-898B-80A6-199ABDC1A4D3}"/>
              </a:ext>
            </a:extLst>
          </p:cNvPr>
          <p:cNvSpPr/>
          <p:nvPr/>
        </p:nvSpPr>
        <p:spPr>
          <a:xfrm>
            <a:off x="9788892" y="1337454"/>
            <a:ext cx="1952181" cy="1817429"/>
          </a:xfrm>
          <a:prstGeom prst="wave">
            <a:avLst>
              <a:gd name="adj1" fmla="val 20000"/>
              <a:gd name="adj2" fmla="val -1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8" name="Picture 14" descr="United Kingdom Map Icon - Free PNG &amp; SVG 934174 - Noun Project">
            <a:extLst>
              <a:ext uri="{FF2B5EF4-FFF2-40B4-BE49-F238E27FC236}">
                <a16:creationId xmlns:a16="http://schemas.microsoft.com/office/drawing/2014/main" id="{E3ADCF3E-9BF2-4D71-C25C-0104FB23337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44364" y="1501338"/>
            <a:ext cx="1385765" cy="13857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3FCA3A-687E-4061-2F2E-6F5FDAD882FF}"/>
              </a:ext>
            </a:extLst>
          </p:cNvPr>
          <p:cNvPicPr>
            <a:picLocks noChangeAspect="1"/>
          </p:cNvPicPr>
          <p:nvPr/>
        </p:nvPicPr>
        <p:blipFill>
          <a:blip r:embed="rId9"/>
          <a:stretch>
            <a:fillRect/>
          </a:stretch>
        </p:blipFill>
        <p:spPr>
          <a:xfrm>
            <a:off x="8726564" y="3911196"/>
            <a:ext cx="1353429" cy="1457070"/>
          </a:xfrm>
          <a:prstGeom prst="rect">
            <a:avLst/>
          </a:prstGeom>
        </p:spPr>
      </p:pic>
    </p:spTree>
    <p:extLst>
      <p:ext uri="{BB962C8B-B14F-4D97-AF65-F5344CB8AC3E}">
        <p14:creationId xmlns:p14="http://schemas.microsoft.com/office/powerpoint/2010/main" val="1961300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A6E-FB08-4EE1-A21D-031752F78C83}"/>
              </a:ext>
            </a:extLst>
          </p:cNvPr>
          <p:cNvSpPr>
            <a:spLocks noGrp="1"/>
          </p:cNvSpPr>
          <p:nvPr>
            <p:ph type="title"/>
          </p:nvPr>
        </p:nvSpPr>
        <p:spPr>
          <a:xfrm>
            <a:off x="94269" y="553946"/>
            <a:ext cx="9370242" cy="794087"/>
          </a:xfrm>
        </p:spPr>
        <p:txBody>
          <a:bodyPr>
            <a:normAutofit fontScale="90000"/>
          </a:bodyPr>
          <a:lstStyle/>
          <a:p>
            <a:r>
              <a:rPr lang="en-GB" dirty="0"/>
              <a:t>Money Guidance Competency Framework</a:t>
            </a:r>
            <a:br>
              <a:rPr lang="en-GB" dirty="0"/>
            </a:br>
            <a:r>
              <a:rPr lang="en-GB" sz="2000" dirty="0">
                <a:solidFill>
                  <a:schemeClr val="accent5"/>
                </a:solidFill>
              </a:rPr>
              <a:t>Available to download </a:t>
            </a:r>
            <a:r>
              <a:rPr lang="en-GB" sz="2000" dirty="0">
                <a:solidFill>
                  <a:schemeClr val="accent5"/>
                </a:solidFill>
                <a:hlinkClick r:id="rId3">
                  <a:extLst>
                    <a:ext uri="{A12FA001-AC4F-418D-AE19-62706E023703}">
                      <ahyp:hlinkClr xmlns:ahyp="http://schemas.microsoft.com/office/drawing/2018/hyperlinkcolor" val="tx"/>
                    </a:ext>
                  </a:extLst>
                </a:hlinkClick>
              </a:rPr>
              <a:t>maps.org.uk/money-guiders</a:t>
            </a:r>
            <a:br>
              <a:rPr lang="en-GB" sz="2000" dirty="0">
                <a:solidFill>
                  <a:schemeClr val="accent5"/>
                </a:solidFill>
              </a:rPr>
            </a:br>
            <a:br>
              <a:rPr lang="en-GB" sz="2000" dirty="0">
                <a:solidFill>
                  <a:schemeClr val="accent5"/>
                </a:solidFill>
              </a:rPr>
            </a:br>
            <a:endParaRPr lang="en-GB" sz="2000" dirty="0">
              <a:solidFill>
                <a:schemeClr val="accent5"/>
              </a:solidFill>
            </a:endParaRPr>
          </a:p>
        </p:txBody>
      </p:sp>
      <p:pic>
        <p:nvPicPr>
          <p:cNvPr id="8" name="Content Placeholder 7" descr="Table&#10;&#10;Description automatically generated">
            <a:extLst>
              <a:ext uri="{FF2B5EF4-FFF2-40B4-BE49-F238E27FC236}">
                <a16:creationId xmlns:a16="http://schemas.microsoft.com/office/drawing/2014/main" id="{B8D8317D-1ACF-4AD7-8D34-5EE41076A99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37931" y="1205756"/>
            <a:ext cx="6516227" cy="5098297"/>
          </a:xfrm>
        </p:spPr>
      </p:pic>
      <p:sp>
        <p:nvSpPr>
          <p:cNvPr id="10" name="TextBox 9">
            <a:extLst>
              <a:ext uri="{FF2B5EF4-FFF2-40B4-BE49-F238E27FC236}">
                <a16:creationId xmlns:a16="http://schemas.microsoft.com/office/drawing/2014/main" id="{FDE4D6EA-6413-48AF-8CDF-5223667C7737}"/>
              </a:ext>
            </a:extLst>
          </p:cNvPr>
          <p:cNvSpPr txBox="1"/>
          <p:nvPr/>
        </p:nvSpPr>
        <p:spPr>
          <a:xfrm>
            <a:off x="7470150" y="1520944"/>
            <a:ext cx="3545506" cy="5016758"/>
          </a:xfrm>
          <a:prstGeom prst="rect">
            <a:avLst/>
          </a:prstGeom>
          <a:noFill/>
          <a:ln w="28575">
            <a:solidFill>
              <a:schemeClr val="tx1"/>
            </a:solidFill>
            <a:prstDash val="lg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43960"/>
                </a:solidFill>
                <a:effectLst/>
                <a:uLnTx/>
                <a:uFillTx/>
                <a:latin typeface="Calibri"/>
                <a:ea typeface="+mn-ea"/>
                <a:cs typeface="+mn-cs"/>
              </a:rPr>
              <a:t>Foundation attributes set out the minimum level of skills and knowledge needed by anyone delivering any kind of money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439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43960"/>
                </a:solidFill>
                <a:effectLst/>
                <a:uLnTx/>
                <a:uFillTx/>
                <a:latin typeface="Calibri"/>
                <a:ea typeface="+mn-ea"/>
                <a:cs typeface="+mn-cs"/>
              </a:rPr>
              <a:t>Each of the 12 technical domains is tiered, according to the level of complexity at which a practitioner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439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43960"/>
                </a:solidFill>
                <a:effectLst/>
                <a:uLnTx/>
                <a:uFillTx/>
                <a:latin typeface="Calibri"/>
                <a:ea typeface="+mn-ea"/>
                <a:cs typeface="+mn-cs"/>
              </a:rPr>
              <a:t>All tiers can be self-identified, completely dependent on the depth and breadth of the money guidance you provide.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439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BCA911B-F825-3AD0-2BB8-B34352B31A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5978" y="64538"/>
            <a:ext cx="1353058" cy="1456406"/>
          </a:xfrm>
          <a:prstGeom prst="rect">
            <a:avLst/>
          </a:prstGeom>
        </p:spPr>
      </p:pic>
    </p:spTree>
    <p:extLst>
      <p:ext uri="{BB962C8B-B14F-4D97-AF65-F5344CB8AC3E}">
        <p14:creationId xmlns:p14="http://schemas.microsoft.com/office/powerpoint/2010/main" val="33127956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6404a5-a78c-4dff-9cf1-db9f6247a80e" xsi:nil="true"/>
    <lcf76f155ced4ddcb4097134ff3c332f xmlns="339007f6-c267-4043-9720-d98a7b6f8ab1">
      <Terms xmlns="http://schemas.microsoft.com/office/infopath/2007/PartnerControls"/>
    </lcf76f155ced4ddcb4097134ff3c332f>
    <SharedWithUsers xmlns="b76404a5-a78c-4dff-9cf1-db9f6247a80e">
      <UserInfo>
        <DisplayName>Mary T Conway</DisplayName>
        <AccountId>17</AccountId>
        <AccountType/>
      </UserInfo>
      <UserInfo>
        <DisplayName>Tiernach Mahon</DisplayName>
        <AccountId>15</AccountId>
        <AccountType/>
      </UserInfo>
      <UserInfo>
        <DisplayName>health</DisplayName>
        <AccountId>66</AccountId>
        <AccountType/>
      </UserInfo>
      <UserInfo>
        <DisplayName>Kerrie Grugan</DisplayName>
        <AccountId>65</AccountId>
        <AccountType/>
      </UserInfo>
      <UserInfo>
        <DisplayName>Omagh Forum</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DC3B592304EB4B80CDB6888F625318" ma:contentTypeVersion="17" ma:contentTypeDescription="Create a new document." ma:contentTypeScope="" ma:versionID="872029801e03a28224010a76b881d06d">
  <xsd:schema xmlns:xsd="http://www.w3.org/2001/XMLSchema" xmlns:xs="http://www.w3.org/2001/XMLSchema" xmlns:p="http://schemas.microsoft.com/office/2006/metadata/properties" xmlns:ns2="339007f6-c267-4043-9720-d98a7b6f8ab1" xmlns:ns3="b76404a5-a78c-4dff-9cf1-db9f6247a80e" targetNamespace="http://schemas.microsoft.com/office/2006/metadata/properties" ma:root="true" ma:fieldsID="3de1211bc65233d8a3ea34ebfb38c6b5" ns2:_="" ns3:_="">
    <xsd:import namespace="339007f6-c267-4043-9720-d98a7b6f8ab1"/>
    <xsd:import namespace="b76404a5-a78c-4dff-9cf1-db9f6247a8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007f6-c267-4043-9720-d98a7b6f8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ed4e76-f251-42fe-a8c1-a95ca6cb51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6404a5-a78c-4dff-9cf1-db9f6247a8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83bd84-fb69-44fb-8d69-2aa78338a90c}" ma:internalName="TaxCatchAll" ma:showField="CatchAllData" ma:web="b76404a5-a78c-4dff-9cf1-db9f6247a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FA567D-2FF8-453D-A7CD-97D9F66996CE}">
  <ds:schemaRefs>
    <ds:schemaRef ds:uri="http://purl.org/dc/elements/1.1/"/>
    <ds:schemaRef ds:uri="http://schemas.openxmlformats.org/package/2006/metadata/core-properties"/>
    <ds:schemaRef ds:uri="http://www.w3.org/XML/1998/namespace"/>
    <ds:schemaRef ds:uri="http://schemas.microsoft.com/office/2006/metadata/properties"/>
    <ds:schemaRef ds:uri="339007f6-c267-4043-9720-d98a7b6f8ab1"/>
    <ds:schemaRef ds:uri="http://purl.org/dc/dcmitype/"/>
    <ds:schemaRef ds:uri="http://schemas.microsoft.com/office/infopath/2007/PartnerControls"/>
    <ds:schemaRef ds:uri="http://schemas.microsoft.com/office/2006/documentManagement/types"/>
    <ds:schemaRef ds:uri="b76404a5-a78c-4dff-9cf1-db9f6247a80e"/>
    <ds:schemaRef ds:uri="http://purl.org/dc/terms/"/>
  </ds:schemaRefs>
</ds:datastoreItem>
</file>

<file path=customXml/itemProps2.xml><?xml version="1.0" encoding="utf-8"?>
<ds:datastoreItem xmlns:ds="http://schemas.openxmlformats.org/officeDocument/2006/customXml" ds:itemID="{AC0FB425-5521-479A-AD02-E3F9EEC070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9007f6-c267-4043-9720-d98a7b6f8ab1"/>
    <ds:schemaRef ds:uri="b76404a5-a78c-4dff-9cf1-db9f6247a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8277A-5EAF-49F5-95E0-EDCC1E6E55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342</TotalTime>
  <Words>1830</Words>
  <Application>Microsoft Office PowerPoint</Application>
  <PresentationFormat>Widescreen</PresentationFormat>
  <Paragraphs>267</Paragraphs>
  <Slides>35</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Agrandir</vt:lpstr>
      <vt:lpstr>Agrandir Medium</vt:lpstr>
      <vt:lpstr>Arial</vt:lpstr>
      <vt:lpstr>Calibri</vt:lpstr>
      <vt:lpstr>Calibri Light</vt:lpstr>
      <vt:lpstr>Canva Sans</vt:lpstr>
      <vt:lpstr>Canva Sans Bold</vt:lpstr>
      <vt:lpstr>Canva Sans Bold Italics</vt:lpstr>
      <vt:lpstr>Canva Sans Italics</vt:lpstr>
      <vt:lpstr>Century Gothic</vt:lpstr>
      <vt:lpstr>Poppins Ultra-Bold</vt:lpstr>
      <vt:lpstr>Times New Roman</vt:lpstr>
      <vt:lpstr>Wingdings 3</vt:lpstr>
      <vt:lpstr>Office Theme</vt:lpstr>
      <vt:lpstr>Ion Boardroom</vt:lpstr>
      <vt:lpstr>PowerPoint Presentation</vt:lpstr>
      <vt:lpstr>Guest Speaker:  Margaret Mc Closkey  Money &amp; Pensions Service (MAPS)</vt:lpstr>
      <vt:lpstr>Legal Responsibility to implement a Financial Wellbeing Strategy Northern Ireland </vt:lpstr>
      <vt:lpstr>PowerPoint Presentation</vt:lpstr>
      <vt:lpstr>  NI Financial Wellbeing Survey 2021 your money  </vt:lpstr>
      <vt:lpstr> </vt:lpstr>
      <vt:lpstr> </vt:lpstr>
      <vt:lpstr>Programme credentials </vt:lpstr>
      <vt:lpstr>Money Guidance Competency Framework Available to download maps.org.uk/money-guiders  </vt:lpstr>
      <vt:lpstr>Programme features </vt:lpstr>
      <vt:lpstr>Guest Speaker: Edel Browne   PeacePlus Fermanagh and Omagh District Council </vt:lpstr>
      <vt:lpstr>FERMANAGH &amp; OMAGH PEACEPLUS LOCAL COMMUNITY ACTION PLAN PROPOSALS</vt:lpstr>
      <vt:lpstr>KEY FACTS</vt:lpstr>
      <vt:lpstr>Themes </vt:lpstr>
      <vt:lpstr>Themes (continued)</vt:lpstr>
      <vt:lpstr>MEANINGFUL AND PURPOSEFUL CONTACT</vt:lpstr>
      <vt:lpstr>ESTIMATED TIMEFRAME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Other Business</vt:lpstr>
      <vt:lpstr>PowerPoint Presentation</vt:lpstr>
      <vt:lpstr>PowerPoint Presentation</vt:lpstr>
      <vt:lpstr>PowerPoint Presentation</vt:lpstr>
      <vt:lpstr>Job Opening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Omagh Forum</dc:creator>
  <cp:lastModifiedBy>Omagh Forum</cp:lastModifiedBy>
  <cp:revision>76</cp:revision>
  <cp:lastPrinted>2021-10-27T15:17:26Z</cp:lastPrinted>
  <dcterms:created xsi:type="dcterms:W3CDTF">2021-10-27T08:15:41Z</dcterms:created>
  <dcterms:modified xsi:type="dcterms:W3CDTF">2023-10-24T15:01:34Z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0x010100C4DC3B592304EB4B80CDB6888F625318</vt:lpwstr>
  </property>
  <property fmtid="{D5CDD505-2E9C-101B-9397-08002B2CF9AE}" pid="3" name="MediaServiceImageTags">
    <vt:lpwstr/>
  </property>
</Properties>
</file>